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38" r:id="rId2"/>
    <p:sldId id="516" r:id="rId3"/>
    <p:sldId id="521" r:id="rId4"/>
    <p:sldId id="513" r:id="rId5"/>
    <p:sldId id="515" r:id="rId6"/>
    <p:sldId id="526" r:id="rId7"/>
    <p:sldId id="528" r:id="rId8"/>
    <p:sldId id="529" r:id="rId9"/>
    <p:sldId id="519" r:id="rId10"/>
    <p:sldId id="531" r:id="rId11"/>
    <p:sldId id="518" r:id="rId12"/>
    <p:sldId id="522" r:id="rId13"/>
    <p:sldId id="532" r:id="rId14"/>
    <p:sldId id="42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B05CB"/>
    <a:srgbClr val="009900"/>
    <a:srgbClr val="FC9804"/>
    <a:srgbClr val="FCBB04"/>
    <a:srgbClr val="209B03"/>
    <a:srgbClr val="DA9C00"/>
    <a:srgbClr val="0037A4"/>
    <a:srgbClr val="FFFF00"/>
    <a:srgbClr val="666699"/>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76165" autoAdjust="0"/>
  </p:normalViewPr>
  <p:slideViewPr>
    <p:cSldViewPr>
      <p:cViewPr>
        <p:scale>
          <a:sx n="60" d="100"/>
          <a:sy n="60" d="100"/>
        </p:scale>
        <p:origin x="-1266"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118" y="88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6A102-D796-4D32-8738-CE1134406032}"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5438A-9E14-4FE4-9FBB-5EA745DFF375}" type="slidenum">
              <a:rPr lang="en-US" smtClean="0"/>
              <a:pPr/>
              <a:t>‹#›</a:t>
            </a:fld>
            <a:endParaRPr lang="en-US"/>
          </a:p>
        </p:txBody>
      </p:sp>
    </p:spTree>
    <p:extLst>
      <p:ext uri="{BB962C8B-B14F-4D97-AF65-F5344CB8AC3E}">
        <p14:creationId xmlns="" xmlns:p14="http://schemas.microsoft.com/office/powerpoint/2010/main" val="295868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E5438A-9E14-4FE4-9FBB-5EA745DFF37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dirty="0" smtClean="0">
                <a:solidFill>
                  <a:srgbClr val="002060"/>
                </a:solidFill>
              </a:rPr>
              <a:t>Colouring are food additives like dyes, pigments or other substances which impart colours to the food.</a:t>
            </a:r>
            <a:endParaRPr lang="en-US" dirty="0"/>
          </a:p>
        </p:txBody>
      </p:sp>
      <p:sp>
        <p:nvSpPr>
          <p:cNvPr id="4" name="Slide Number Placeholder 3"/>
          <p:cNvSpPr>
            <a:spLocks noGrp="1"/>
          </p:cNvSpPr>
          <p:nvPr>
            <p:ph type="sldNum" sz="quarter" idx="10"/>
          </p:nvPr>
        </p:nvSpPr>
        <p:spPr/>
        <p:txBody>
          <a:bodyPr/>
          <a:lstStyle/>
          <a:p>
            <a:fld id="{74E5438A-9E14-4FE4-9FBB-5EA745DFF37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7" y="2514601"/>
            <a:ext cx="668654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1917" y="4777394"/>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D8FF36-17AB-4022-A98F-DCD0F1425E57}"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2" y="4323825"/>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7" y="4529555"/>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7" y="609600"/>
            <a:ext cx="668654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7"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489882-3A82-4137-8CAB-6ADF18AD9048}"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7" y="3244154"/>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9" y="609600"/>
            <a:ext cx="6295445"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56260"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1917"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CB177-AF5F-4B8A-AC7D-D5F91D5DD97B}"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7" y="3244154"/>
            <a:ext cx="584825" cy="365125"/>
          </a:xfrm>
        </p:spPr>
        <p:txBody>
          <a:bodyPr/>
          <a:lstStyle/>
          <a:p>
            <a:fld id="{D57F1E4F-1CFF-5643-939E-217C01CDF565}" type="slidenum">
              <a:rPr lang="en-US" dirty="0"/>
              <a:pPr/>
              <a:t>‹#›</a:t>
            </a:fld>
            <a:endParaRPr lang="en-US" dirty="0"/>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3"/>
            <a:ext cx="668655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C58B6E-F40B-40BC-9F26-EA1840359ACB}"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4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7" y="4983102"/>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9" y="609600"/>
            <a:ext cx="6295445"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DE249F-1825-428B-935C-54CC85A749E9}"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91174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7" y="4983102"/>
            <a:ext cx="584825" cy="365125"/>
          </a:xfrm>
        </p:spPr>
        <p:txBody>
          <a:bodyPr/>
          <a:lstStyle/>
          <a:p>
            <a:fld id="{D57F1E4F-1CFF-5643-939E-217C01CDF565}" type="slidenum">
              <a:rPr lang="en-US" dirty="0"/>
              <a:pPr/>
              <a:t>‹#›</a:t>
            </a:fld>
            <a:endParaRPr lang="en-US" dirty="0"/>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7" y="627407"/>
            <a:ext cx="668654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B27A4D8-B950-459D-9973-3878E6A227D5}"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4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7" y="4983102"/>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9186D3-964B-4815-AEE2-35020628DA00}"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6" y="627420"/>
            <a:ext cx="16557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1909" y="627420"/>
            <a:ext cx="485775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9CB6C-D1C7-42A3-BD7B-7432B1185A0A}"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701" y="624110"/>
            <a:ext cx="6683765"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7A3613-756B-4725-9603-5964AC07CC19}"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7" y="2058750"/>
            <a:ext cx="668654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7"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EB3BE-E24C-45A5-9845-6AD939C3781C}"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7" y="3244154"/>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12291D-7074-446B-9729-20FBFB3233E3}"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7" y="787785"/>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531"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29979"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5E22D4-883A-4FC8-915F-76EC48C21FC9}" type="datetime1">
              <a:rPr lang="en-US" smtClean="0"/>
              <a:pPr/>
              <a:t>12/2/2016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7" y="787785"/>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2027A2-ED8B-4FCE-B207-335D2736A61C}" type="datetime1">
              <a:rPr lang="en-US" smtClean="0"/>
              <a:pPr/>
              <a:t>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E1AB5-5C78-4B56-A08F-686CEB59FCFA}" type="datetime1">
              <a:rPr lang="en-US" smtClean="0"/>
              <a:pPr/>
              <a:t>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7" y="446088"/>
            <a:ext cx="26288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2259" y="446103"/>
            <a:ext cx="38862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1917"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9D08C-B3A3-45D3-9E86-B3A87A2FFD85}"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A6576-0748-4872-9E64-719DF0C8B57D}"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4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7" y="4983102"/>
            <a:ext cx="584825"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22"/>
          <p:cNvGrpSpPr/>
          <p:nvPr/>
        </p:nvGrpSpPr>
        <p:grpSpPr>
          <a:xfrm>
            <a:off x="2"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701" y="624110"/>
            <a:ext cx="6683765"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447456-345E-4777-BFB8-D16B0C2A9DF9}" type="datetime1">
              <a:rPr lang="en-US" smtClean="0"/>
              <a:pPr/>
              <a:t>12/2/2016</a:t>
            </a:fld>
            <a:endParaRPr lang="en-US" dirty="0"/>
          </a:p>
        </p:txBody>
      </p:sp>
      <p:sp>
        <p:nvSpPr>
          <p:cNvPr id="5" name="Footer Placeholder 4"/>
          <p:cNvSpPr>
            <a:spLocks noGrp="1"/>
          </p:cNvSpPr>
          <p:nvPr>
            <p:ph type="ftr" sz="quarter" idx="3"/>
          </p:nvPr>
        </p:nvSpPr>
        <p:spPr>
          <a:xfrm>
            <a:off x="1941917" y="6135823"/>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7" y="787785"/>
            <a:ext cx="584825"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Rectangle 1079"/>
          <p:cNvSpPr>
            <a:spLocks noGrp="1" noChangeArrowheads="1"/>
          </p:cNvSpPr>
          <p:nvPr>
            <p:ph type="title"/>
          </p:nvPr>
        </p:nvSpPr>
        <p:spPr bwMode="auto">
          <a:xfrm>
            <a:off x="1219201" y="457200"/>
            <a:ext cx="7315200" cy="1066800"/>
          </a:xfrm>
          <a:prstGeom prst="rect">
            <a:avLst/>
          </a:prstGeom>
          <a:solidFill>
            <a:schemeClr val="accent5">
              <a:lumMod val="50000"/>
            </a:schemeClr>
          </a:solidFill>
          <a:ln w="12700" cap="sq" algn="ctr">
            <a:solidFill>
              <a:schemeClr val="accent6">
                <a:lumMod val="75000"/>
              </a:schemeClr>
            </a:solidFill>
            <a:miter lim="800000"/>
            <a:headEnd/>
            <a:tailEnd/>
          </a:ln>
          <a:effectLst/>
        </p:spPr>
        <p:txBody>
          <a:bodyPr wrap="none" anchor="ctr">
            <a:normAutofit/>
          </a:bodyPr>
          <a:lstStyle/>
          <a:p>
            <a:pPr algn="ctr"/>
            <a:r>
              <a:rPr lang="en-IN" sz="4400" smtClean="0">
                <a:solidFill>
                  <a:schemeClr val="bg1"/>
                </a:solidFill>
                <a:cs typeface="Arial" pitchFamily="34" charset="0"/>
              </a:rPr>
              <a:t>SYLLABUS </a:t>
            </a:r>
            <a:endParaRPr lang="en-IN" sz="4400" dirty="0">
              <a:solidFill>
                <a:schemeClr val="bg1"/>
              </a:solidFill>
              <a:cs typeface="Arial" pitchFamily="34" charset="0"/>
            </a:endParaRPr>
          </a:p>
        </p:txBody>
      </p:sp>
      <p:sp>
        <p:nvSpPr>
          <p:cNvPr id="6" name="Text Box 1077"/>
          <p:cNvSpPr txBox="1">
            <a:spLocks noGrp="1" noChangeArrowheads="1"/>
          </p:cNvSpPr>
          <p:nvPr>
            <p:ph idx="1"/>
          </p:nvPr>
        </p:nvSpPr>
        <p:spPr bwMode="auto">
          <a:xfrm>
            <a:off x="1219200" y="1600201"/>
            <a:ext cx="7408863" cy="1231106"/>
          </a:xfrm>
          <a:prstGeom prst="rect">
            <a:avLst/>
          </a:prstGeom>
          <a:noFill/>
          <a:ln w="12700" cap="sq" algn="ctr">
            <a:noFill/>
            <a:miter lim="800000"/>
            <a:headEnd/>
            <a:tailEnd/>
          </a:ln>
          <a:effectLst/>
        </p:spPr>
        <p:txBody>
          <a:bodyPr wrap="square" lIns="0" tIns="0" rIns="0" bIns="0">
            <a:spAutoFit/>
          </a:bodyPr>
          <a:lstStyle/>
          <a:p>
            <a:pPr marL="1623060" marR="0" indent="-1691640" algn="ctr">
              <a:spcBef>
                <a:spcPts val="0"/>
              </a:spcBef>
              <a:spcAft>
                <a:spcPts val="0"/>
              </a:spcAft>
              <a:buNone/>
            </a:pPr>
            <a:r>
              <a:rPr lang="en-US" sz="4000" b="1" smtClean="0">
                <a:solidFill>
                  <a:srgbClr val="0037A4"/>
                </a:solidFill>
                <a:latin typeface="Times New Roman"/>
                <a:ea typeface="Times New Roman"/>
              </a:rPr>
              <a:t> CHEMISTRY</a:t>
            </a:r>
          </a:p>
          <a:p>
            <a:pPr marL="1623060" marR="0" indent="-1691640" algn="ctr">
              <a:spcBef>
                <a:spcPts val="0"/>
              </a:spcBef>
              <a:spcAft>
                <a:spcPts val="0"/>
              </a:spcAft>
              <a:buNone/>
            </a:pPr>
            <a:r>
              <a:rPr lang="en-US" sz="4000" b="1" i="1" smtClean="0">
                <a:solidFill>
                  <a:srgbClr val="0037A4"/>
                </a:solidFill>
                <a:latin typeface="Times New Roman"/>
              </a:rPr>
              <a:t>CLASS  XI</a:t>
            </a:r>
            <a:endParaRPr lang="en-US" sz="3400" i="1" dirty="0">
              <a:solidFill>
                <a:srgbClr val="0037A4"/>
              </a:solidFill>
              <a:latin typeface="Arial Narrow" pitchFamily="34" charset="0"/>
            </a:endParaRPr>
          </a:p>
        </p:txBody>
      </p:sp>
      <p:pic>
        <p:nvPicPr>
          <p:cNvPr id="10" name="Picture 9" descr="Image result for nitrobenzene"/>
          <p:cNvPicPr/>
          <p:nvPr/>
        </p:nvPicPr>
        <p:blipFill>
          <a:blip r:embed="rId2" cstate="print"/>
          <a:srcRect/>
          <a:stretch>
            <a:fillRect/>
          </a:stretch>
        </p:blipFill>
        <p:spPr bwMode="auto">
          <a:xfrm>
            <a:off x="457200" y="4038600"/>
            <a:ext cx="2667000" cy="2819400"/>
          </a:xfrm>
          <a:prstGeom prst="rect">
            <a:avLst/>
          </a:prstGeom>
          <a:noFill/>
          <a:ln w="9525">
            <a:noFill/>
            <a:miter lim="800000"/>
            <a:headEnd/>
            <a:tailEnd/>
          </a:ln>
        </p:spPr>
      </p:pic>
      <p:pic>
        <p:nvPicPr>
          <p:cNvPr id="12" name="Picture 11" descr="Image result for atoms and molecules"/>
          <p:cNvPicPr/>
          <p:nvPr/>
        </p:nvPicPr>
        <p:blipFill>
          <a:blip r:embed="rId3" cstate="print"/>
          <a:srcRect/>
          <a:stretch>
            <a:fillRect/>
          </a:stretch>
        </p:blipFill>
        <p:spPr bwMode="auto">
          <a:xfrm>
            <a:off x="3048000" y="2895600"/>
            <a:ext cx="2840769" cy="2606075"/>
          </a:xfrm>
          <a:prstGeom prst="rect">
            <a:avLst/>
          </a:prstGeom>
          <a:noFill/>
          <a:ln w="9525">
            <a:noFill/>
            <a:miter lim="800000"/>
            <a:headEnd/>
            <a:tailEnd/>
          </a:ln>
        </p:spPr>
      </p:pic>
      <p:pic>
        <p:nvPicPr>
          <p:cNvPr id="9" name="Picture 8" descr="Image result for nitrobenzene"/>
          <p:cNvPicPr/>
          <p:nvPr/>
        </p:nvPicPr>
        <p:blipFill>
          <a:blip r:embed="rId4" cstate="print"/>
          <a:srcRect/>
          <a:stretch>
            <a:fillRect/>
          </a:stretch>
        </p:blipFill>
        <p:spPr bwMode="auto">
          <a:xfrm>
            <a:off x="6325235" y="3962400"/>
            <a:ext cx="2361565"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01" y="304800"/>
            <a:ext cx="6683765" cy="1280890"/>
          </a:xfrm>
        </p:spPr>
        <p:txBody>
          <a:bodyPr/>
          <a:lstStyle/>
          <a:p>
            <a:r>
              <a:rPr lang="en-US" b="1" dirty="0" smtClean="0">
                <a:solidFill>
                  <a:srgbClr val="2B05CB"/>
                </a:solidFill>
                <a:latin typeface="+mn-lt"/>
              </a:rPr>
              <a:t>Investigatory Project</a:t>
            </a:r>
            <a:br>
              <a:rPr lang="en-US" b="1" dirty="0" smtClean="0">
                <a:solidFill>
                  <a:srgbClr val="2B05CB"/>
                </a:solidFill>
                <a:latin typeface="+mn-lt"/>
              </a:rPr>
            </a:br>
            <a:endParaRPr lang="en-US" b="1" dirty="0">
              <a:solidFill>
                <a:srgbClr val="2B05CB"/>
              </a:solidFill>
              <a:latin typeface="+mn-lt"/>
            </a:endParaRPr>
          </a:p>
        </p:txBody>
      </p:sp>
      <p:sp>
        <p:nvSpPr>
          <p:cNvPr id="3" name="Content Placeholder 2"/>
          <p:cNvSpPr>
            <a:spLocks noGrp="1"/>
          </p:cNvSpPr>
          <p:nvPr>
            <p:ph idx="1"/>
          </p:nvPr>
        </p:nvSpPr>
        <p:spPr>
          <a:xfrm>
            <a:off x="457200" y="1295400"/>
            <a:ext cx="8458200" cy="5257800"/>
          </a:xfrm>
        </p:spPr>
        <p:txBody>
          <a:bodyPr>
            <a:noAutofit/>
          </a:bodyPr>
          <a:lstStyle/>
          <a:p>
            <a:pPr lvl="0" algn="just" fontAlgn="base"/>
            <a:r>
              <a:rPr lang="en-US" sz="2000" b="1" dirty="0" smtClean="0">
                <a:solidFill>
                  <a:srgbClr val="002060"/>
                </a:solidFill>
              </a:rPr>
              <a:t>Checking the bacterial contamination in drinking water by testing </a:t>
            </a:r>
            <a:r>
              <a:rPr lang="en-US" sz="2000" b="1" dirty="0" err="1" smtClean="0">
                <a:solidFill>
                  <a:srgbClr val="002060"/>
                </a:solidFill>
              </a:rPr>
              <a:t>sulphide</a:t>
            </a:r>
            <a:r>
              <a:rPr lang="en-US" sz="2000" b="1" dirty="0" smtClean="0">
                <a:solidFill>
                  <a:srgbClr val="002060"/>
                </a:solidFill>
              </a:rPr>
              <a:t> ions.</a:t>
            </a:r>
          </a:p>
          <a:p>
            <a:pPr lvl="0" algn="just" fontAlgn="base"/>
            <a:r>
              <a:rPr lang="en-US" sz="2000" b="1" dirty="0" smtClean="0">
                <a:solidFill>
                  <a:srgbClr val="002060"/>
                </a:solidFill>
              </a:rPr>
              <a:t>Study of the methods of purification of water.</a:t>
            </a:r>
          </a:p>
          <a:p>
            <a:pPr lvl="0" algn="just" fontAlgn="base"/>
            <a:r>
              <a:rPr lang="en-US" sz="2000" b="1" dirty="0" smtClean="0">
                <a:solidFill>
                  <a:srgbClr val="002060"/>
                </a:solidFill>
              </a:rPr>
              <a:t>Testing the hardness, presence of iron, fluoride, chloride etc. depending upon the regional variation in drinking water and the study of causes of presences of these ions above permissible limit (if any).</a:t>
            </a:r>
          </a:p>
          <a:p>
            <a:pPr lvl="0" algn="just" fontAlgn="base"/>
            <a:r>
              <a:rPr lang="en-US" sz="2000" b="1" dirty="0" smtClean="0">
                <a:solidFill>
                  <a:srgbClr val="002060"/>
                </a:solidFill>
              </a:rPr>
              <a:t>Investigation of the foaming capacity of different washing soaps and the effect of addition of sodium carbonate on them.</a:t>
            </a:r>
          </a:p>
          <a:p>
            <a:pPr lvl="0" algn="just" fontAlgn="base"/>
            <a:r>
              <a:rPr lang="en-US" sz="2000" b="1" dirty="0" smtClean="0">
                <a:solidFill>
                  <a:srgbClr val="002060"/>
                </a:solidFill>
              </a:rPr>
              <a:t>Study of the acidity of different samples of the tea leaves.</a:t>
            </a:r>
          </a:p>
          <a:p>
            <a:pPr lvl="0" algn="just" fontAlgn="base"/>
            <a:r>
              <a:rPr lang="en-US" sz="2000" b="1" dirty="0" smtClean="0">
                <a:solidFill>
                  <a:srgbClr val="002060"/>
                </a:solidFill>
              </a:rPr>
              <a:t>Determination of the rate of evaporation of different liquids.</a:t>
            </a:r>
          </a:p>
          <a:p>
            <a:pPr lvl="0" algn="just" fontAlgn="base"/>
            <a:r>
              <a:rPr lang="en-US" sz="2000" b="1" dirty="0" smtClean="0">
                <a:solidFill>
                  <a:srgbClr val="002060"/>
                </a:solidFill>
              </a:rPr>
              <a:t>Study of the effect of acids and bases on the tensile strength of fibers.</a:t>
            </a:r>
          </a:p>
          <a:p>
            <a:pPr algn="just"/>
            <a:r>
              <a:rPr lang="en-US" sz="2000" b="1" dirty="0" smtClean="0">
                <a:solidFill>
                  <a:srgbClr val="002060"/>
                </a:solidFill>
              </a:rPr>
              <a:t>Analysis of fruit and vegetable juices for their acidity.</a:t>
            </a:r>
            <a:endParaRPr lang="en-US" sz="2000" b="1"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B05CB"/>
                </a:solidFill>
                <a:latin typeface="+mn-lt"/>
              </a:rPr>
              <a:t>QUESTION PAPER PATTERN</a:t>
            </a:r>
            <a:endParaRPr lang="en-US" b="1" dirty="0">
              <a:solidFill>
                <a:srgbClr val="2B05CB"/>
              </a:solidFill>
              <a:latin typeface="+mn-lt"/>
            </a:endParaRPr>
          </a:p>
        </p:txBody>
      </p:sp>
      <p:graphicFrame>
        <p:nvGraphicFramePr>
          <p:cNvPr id="5" name="Content Placeholder 4"/>
          <p:cNvGraphicFramePr>
            <a:graphicFrameLocks noGrp="1"/>
          </p:cNvGraphicFramePr>
          <p:nvPr>
            <p:ph idx="1"/>
          </p:nvPr>
        </p:nvGraphicFramePr>
        <p:xfrm>
          <a:off x="533399" y="1523998"/>
          <a:ext cx="8305800" cy="4724405"/>
        </p:xfrm>
        <a:graphic>
          <a:graphicData uri="http://schemas.openxmlformats.org/drawingml/2006/table">
            <a:tbl>
              <a:tblPr firstRow="1" bandRow="1">
                <a:tableStyleId>{5C22544A-7EE6-4342-B048-85BDC9FD1C3A}</a:tableStyleId>
              </a:tblPr>
              <a:tblGrid>
                <a:gridCol w="2076450"/>
                <a:gridCol w="2076450"/>
                <a:gridCol w="2076450"/>
                <a:gridCol w="2076450"/>
              </a:tblGrid>
              <a:tr h="674915">
                <a:tc>
                  <a:txBody>
                    <a:bodyPr/>
                    <a:lstStyle/>
                    <a:p>
                      <a:pPr algn="l"/>
                      <a:r>
                        <a:rPr lang="en-US" dirty="0" smtClean="0">
                          <a:solidFill>
                            <a:srgbClr val="C00000"/>
                          </a:solidFill>
                        </a:rPr>
                        <a:t>TYPE </a:t>
                      </a:r>
                      <a:r>
                        <a:rPr lang="en-US" baseline="0" dirty="0" smtClean="0">
                          <a:solidFill>
                            <a:srgbClr val="C00000"/>
                          </a:solidFill>
                        </a:rPr>
                        <a:t> OF QUESTION</a:t>
                      </a:r>
                      <a:endParaRPr lang="en-US" dirty="0">
                        <a:solidFill>
                          <a:srgbClr val="C00000"/>
                        </a:solidFill>
                      </a:endParaRPr>
                    </a:p>
                  </a:txBody>
                  <a:tcPr anchor="ctr"/>
                </a:tc>
                <a:tc>
                  <a:txBody>
                    <a:bodyPr/>
                    <a:lstStyle/>
                    <a:p>
                      <a:pPr algn="l"/>
                      <a:r>
                        <a:rPr lang="en-US" dirty="0" smtClean="0">
                          <a:solidFill>
                            <a:srgbClr val="C00000"/>
                          </a:solidFill>
                        </a:rPr>
                        <a:t>MARKS PER QUESTION</a:t>
                      </a:r>
                      <a:endParaRPr lang="en-US" dirty="0">
                        <a:solidFill>
                          <a:srgbClr val="C00000"/>
                        </a:solidFill>
                      </a:endParaRPr>
                    </a:p>
                  </a:txBody>
                  <a:tcPr anchor="ctr"/>
                </a:tc>
                <a:tc>
                  <a:txBody>
                    <a:bodyPr/>
                    <a:lstStyle/>
                    <a:p>
                      <a:pPr algn="l"/>
                      <a:r>
                        <a:rPr lang="en-US" dirty="0" smtClean="0">
                          <a:solidFill>
                            <a:srgbClr val="C00000"/>
                          </a:solidFill>
                        </a:rPr>
                        <a:t>TOTAL</a:t>
                      </a:r>
                      <a:r>
                        <a:rPr lang="en-US" baseline="0" dirty="0" smtClean="0">
                          <a:solidFill>
                            <a:srgbClr val="C00000"/>
                          </a:solidFill>
                        </a:rPr>
                        <a:t> NO. OF </a:t>
                      </a:r>
                      <a:r>
                        <a:rPr lang="en-US" dirty="0" smtClean="0">
                          <a:solidFill>
                            <a:srgbClr val="C00000"/>
                          </a:solidFill>
                        </a:rPr>
                        <a:t>QUESTIONS</a:t>
                      </a:r>
                      <a:endParaRPr lang="en-US" dirty="0">
                        <a:solidFill>
                          <a:srgbClr val="C00000"/>
                        </a:solidFill>
                      </a:endParaRPr>
                    </a:p>
                  </a:txBody>
                  <a:tcPr anchor="ctr"/>
                </a:tc>
                <a:tc>
                  <a:txBody>
                    <a:bodyPr/>
                    <a:lstStyle/>
                    <a:p>
                      <a:pPr algn="l"/>
                      <a:r>
                        <a:rPr lang="en-US" dirty="0" smtClean="0">
                          <a:solidFill>
                            <a:srgbClr val="C00000"/>
                          </a:solidFill>
                        </a:rPr>
                        <a:t>TOTAL MARKS</a:t>
                      </a:r>
                      <a:endParaRPr lang="en-US" dirty="0">
                        <a:solidFill>
                          <a:srgbClr val="C00000"/>
                        </a:solidFill>
                      </a:endParaRPr>
                    </a:p>
                  </a:txBody>
                  <a:tcPr anchor="ctr"/>
                </a:tc>
              </a:tr>
              <a:tr h="674915">
                <a:tc>
                  <a:txBody>
                    <a:bodyPr/>
                    <a:lstStyle/>
                    <a:p>
                      <a:pPr marL="0" marR="0" algn="ctr">
                        <a:lnSpc>
                          <a:spcPct val="115000"/>
                        </a:lnSpc>
                        <a:spcBef>
                          <a:spcPts val="0"/>
                        </a:spcBef>
                        <a:spcAft>
                          <a:spcPts val="0"/>
                        </a:spcAft>
                      </a:pPr>
                      <a:r>
                        <a:rPr lang="en-US" sz="2800" dirty="0">
                          <a:latin typeface="Calibri"/>
                          <a:ea typeface="Calibri"/>
                          <a:cs typeface="Times New Roman"/>
                        </a:rPr>
                        <a:t>VSA</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1</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5</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5</a:t>
                      </a:r>
                    </a:p>
                  </a:txBody>
                  <a:tcPr marL="68580" marR="68580" marT="0" marB="0"/>
                </a:tc>
              </a:tr>
              <a:tr h="674915">
                <a:tc>
                  <a:txBody>
                    <a:bodyPr/>
                    <a:lstStyle/>
                    <a:p>
                      <a:pPr marL="0" marR="0" algn="ctr">
                        <a:lnSpc>
                          <a:spcPct val="115000"/>
                        </a:lnSpc>
                        <a:spcBef>
                          <a:spcPts val="0"/>
                        </a:spcBef>
                        <a:spcAft>
                          <a:spcPts val="0"/>
                        </a:spcAft>
                      </a:pPr>
                      <a:r>
                        <a:rPr lang="en-US" sz="2800">
                          <a:latin typeface="Calibri"/>
                          <a:ea typeface="Calibri"/>
                          <a:cs typeface="Times New Roman"/>
                        </a:rPr>
                        <a:t>SA-1</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2</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5</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10</a:t>
                      </a:r>
                    </a:p>
                  </a:txBody>
                  <a:tcPr marL="68580" marR="68580" marT="0" marB="0"/>
                </a:tc>
              </a:tr>
              <a:tr h="674915">
                <a:tc>
                  <a:txBody>
                    <a:bodyPr/>
                    <a:lstStyle/>
                    <a:p>
                      <a:pPr marL="0" marR="0" algn="ctr">
                        <a:lnSpc>
                          <a:spcPct val="115000"/>
                        </a:lnSpc>
                        <a:spcBef>
                          <a:spcPts val="0"/>
                        </a:spcBef>
                        <a:spcAft>
                          <a:spcPts val="0"/>
                        </a:spcAft>
                      </a:pPr>
                      <a:r>
                        <a:rPr lang="en-US" sz="2800" smtClean="0">
                          <a:latin typeface="Calibri"/>
                          <a:ea typeface="Calibri"/>
                          <a:cs typeface="Times New Roman"/>
                        </a:rPr>
                        <a:t>SA-2</a:t>
                      </a:r>
                      <a:endParaRPr lang="en-US" sz="2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3</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12</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36</a:t>
                      </a:r>
                    </a:p>
                  </a:txBody>
                  <a:tcPr marL="68580" marR="68580" marT="0" marB="0"/>
                </a:tc>
              </a:tr>
              <a:tr h="674915">
                <a:tc>
                  <a:txBody>
                    <a:bodyPr/>
                    <a:lstStyle/>
                    <a:p>
                      <a:pPr marL="0" marR="0" algn="ctr">
                        <a:lnSpc>
                          <a:spcPct val="115000"/>
                        </a:lnSpc>
                        <a:spcBef>
                          <a:spcPts val="0"/>
                        </a:spcBef>
                        <a:spcAft>
                          <a:spcPts val="0"/>
                        </a:spcAft>
                      </a:pPr>
                      <a:r>
                        <a:rPr lang="en-US" sz="2800">
                          <a:latin typeface="Calibri"/>
                          <a:ea typeface="Calibri"/>
                          <a:cs typeface="Times New Roman"/>
                        </a:rPr>
                        <a:t>Value Based</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4</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1</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4</a:t>
                      </a:r>
                    </a:p>
                  </a:txBody>
                  <a:tcPr marL="68580" marR="68580" marT="0" marB="0"/>
                </a:tc>
              </a:tr>
              <a:tr h="674915">
                <a:tc>
                  <a:txBody>
                    <a:bodyPr/>
                    <a:lstStyle/>
                    <a:p>
                      <a:pPr marL="0" marR="0" algn="ctr">
                        <a:lnSpc>
                          <a:spcPct val="115000"/>
                        </a:lnSpc>
                        <a:spcBef>
                          <a:spcPts val="0"/>
                        </a:spcBef>
                        <a:spcAft>
                          <a:spcPts val="0"/>
                        </a:spcAft>
                      </a:pPr>
                      <a:r>
                        <a:rPr lang="en-US" sz="2800">
                          <a:latin typeface="Calibri"/>
                          <a:ea typeface="Calibri"/>
                          <a:cs typeface="Times New Roman"/>
                        </a:rPr>
                        <a:t>LA</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5</a:t>
                      </a: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3</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15</a:t>
                      </a:r>
                    </a:p>
                  </a:txBody>
                  <a:tcPr marL="68580" marR="68580" marT="0" marB="0"/>
                </a:tc>
              </a:tr>
              <a:tr h="674915">
                <a:tc>
                  <a:txBody>
                    <a:bodyPr/>
                    <a:lstStyle/>
                    <a:p>
                      <a:pPr marL="0" marR="0" algn="ctr">
                        <a:lnSpc>
                          <a:spcPct val="115000"/>
                        </a:lnSpc>
                        <a:spcBef>
                          <a:spcPts val="0"/>
                        </a:spcBef>
                        <a:spcAft>
                          <a:spcPts val="0"/>
                        </a:spcAft>
                      </a:pPr>
                      <a:r>
                        <a:rPr lang="en-US" sz="2800" dirty="0" smtClean="0">
                          <a:latin typeface="Calibri"/>
                          <a:ea typeface="Calibri"/>
                          <a:cs typeface="Times New Roman"/>
                        </a:rPr>
                        <a:t>TOTAL</a:t>
                      </a:r>
                      <a:endParaRPr lang="en-US" sz="2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800">
                          <a:latin typeface="Calibri"/>
                          <a:ea typeface="Calibri"/>
                          <a:cs typeface="Times New Roman"/>
                        </a:rPr>
                        <a:t>26</a:t>
                      </a:r>
                    </a:p>
                  </a:txBody>
                  <a:tcPr marL="68580" marR="68580" marT="0" marB="0"/>
                </a:tc>
                <a:tc>
                  <a:txBody>
                    <a:bodyPr/>
                    <a:lstStyle/>
                    <a:p>
                      <a:pPr marL="0" marR="0" algn="ctr">
                        <a:lnSpc>
                          <a:spcPct val="115000"/>
                        </a:lnSpc>
                        <a:spcBef>
                          <a:spcPts val="0"/>
                        </a:spcBef>
                        <a:spcAft>
                          <a:spcPts val="0"/>
                        </a:spcAft>
                      </a:pPr>
                      <a:r>
                        <a:rPr lang="en-US" sz="2800" dirty="0">
                          <a:latin typeface="Calibri"/>
                          <a:ea typeface="Calibri"/>
                          <a:cs typeface="Times New Roman"/>
                        </a:rPr>
                        <a:t>70</a:t>
                      </a: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B05CB"/>
                </a:solidFill>
                <a:latin typeface="+mn-lt"/>
              </a:rPr>
              <a:t>SAMPLE PAPER</a:t>
            </a:r>
            <a:endParaRPr lang="en-US" b="1" dirty="0">
              <a:solidFill>
                <a:srgbClr val="2B05CB"/>
              </a:solidFill>
              <a:latin typeface="+mn-lt"/>
            </a:endParaRPr>
          </a:p>
        </p:txBody>
      </p:sp>
      <p:sp>
        <p:nvSpPr>
          <p:cNvPr id="3" name="Content Placeholder 2"/>
          <p:cNvSpPr>
            <a:spLocks noGrp="1"/>
          </p:cNvSpPr>
          <p:nvPr>
            <p:ph idx="1"/>
          </p:nvPr>
        </p:nvSpPr>
        <p:spPr>
          <a:xfrm>
            <a:off x="533400" y="1524000"/>
            <a:ext cx="8305800" cy="5029200"/>
          </a:xfrm>
        </p:spPr>
        <p:txBody>
          <a:bodyPr>
            <a:normAutofit fontScale="92500" lnSpcReduction="10000"/>
          </a:bodyPr>
          <a:lstStyle/>
          <a:p>
            <a:pPr>
              <a:buNone/>
            </a:pPr>
            <a:r>
              <a:rPr lang="en-US" sz="2000" b="1" dirty="0" smtClean="0">
                <a:solidFill>
                  <a:srgbClr val="002060"/>
                </a:solidFill>
              </a:rPr>
              <a:t>General Instructions:</a:t>
            </a:r>
          </a:p>
          <a:p>
            <a:pPr lvl="0"/>
            <a:r>
              <a:rPr lang="en-US" sz="2000" b="1" dirty="0" smtClean="0">
                <a:solidFill>
                  <a:srgbClr val="002060"/>
                </a:solidFill>
              </a:rPr>
              <a:t>All questions are compulsory.</a:t>
            </a:r>
          </a:p>
          <a:p>
            <a:pPr lvl="0"/>
            <a:r>
              <a:rPr lang="en-US" sz="2000" b="1" dirty="0" smtClean="0">
                <a:solidFill>
                  <a:srgbClr val="002060"/>
                </a:solidFill>
              </a:rPr>
              <a:t> Marks for each question are indicated against it.</a:t>
            </a:r>
          </a:p>
          <a:p>
            <a:pPr lvl="0"/>
            <a:r>
              <a:rPr lang="en-US" sz="2000" b="1" dirty="0" smtClean="0">
                <a:solidFill>
                  <a:srgbClr val="002060"/>
                </a:solidFill>
              </a:rPr>
              <a:t> Question numbers 1 to 5 are very short answer questions, carrying 1 mark each. Answer   these in one word or about one sentence each.</a:t>
            </a:r>
          </a:p>
          <a:p>
            <a:pPr lvl="0"/>
            <a:r>
              <a:rPr lang="en-US" sz="2000" b="1" dirty="0" smtClean="0">
                <a:solidFill>
                  <a:srgbClr val="002060"/>
                </a:solidFill>
              </a:rPr>
              <a:t>Question numbers 6 to 10 are short answer questions, carrying 2 marks each. Answer these in about 30 words each.</a:t>
            </a:r>
          </a:p>
          <a:p>
            <a:pPr lvl="0"/>
            <a:r>
              <a:rPr lang="en-US" sz="2000" b="1" dirty="0" smtClean="0">
                <a:solidFill>
                  <a:srgbClr val="002060"/>
                </a:solidFill>
              </a:rPr>
              <a:t> Question numbers 11 to 22 are short answer questions carrying 3 marks each. Answer these in about 40 words each.</a:t>
            </a:r>
          </a:p>
          <a:p>
            <a:pPr lvl="0"/>
            <a:r>
              <a:rPr lang="en-US" sz="2000" b="1" dirty="0" smtClean="0">
                <a:solidFill>
                  <a:srgbClr val="002060"/>
                </a:solidFill>
              </a:rPr>
              <a:t>Question number 23 is value based question and carries 4 marks.</a:t>
            </a:r>
          </a:p>
          <a:p>
            <a:pPr lvl="0"/>
            <a:r>
              <a:rPr lang="en-US" sz="2000" b="1" dirty="0" smtClean="0">
                <a:solidFill>
                  <a:srgbClr val="002060"/>
                </a:solidFill>
              </a:rPr>
              <a:t> Question numbers 24 to 26 are long answer questions carrying 5 marks each. Answer these in about 70 words each.</a:t>
            </a:r>
          </a:p>
          <a:p>
            <a:r>
              <a:rPr lang="en-US" sz="2000" b="1" dirty="0" smtClean="0">
                <a:solidFill>
                  <a:srgbClr val="002060"/>
                </a:solidFill>
              </a:rPr>
              <a:t>Use log tables, if necessary. Use of calculator is not permitted.</a:t>
            </a:r>
            <a:endParaRPr lang="en-US" b="1"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683765" cy="1280890"/>
          </a:xfrm>
        </p:spPr>
        <p:txBody>
          <a:bodyPr>
            <a:normAutofit fontScale="90000"/>
          </a:bodyPr>
          <a:lstStyle/>
          <a:p>
            <a:r>
              <a:rPr lang="en-US" sz="5300" b="1" dirty="0" smtClean="0">
                <a:solidFill>
                  <a:srgbClr val="2B05CB"/>
                </a:solidFill>
              </a:rPr>
              <a:t>Reference Books</a:t>
            </a:r>
            <a:r>
              <a:rPr lang="en-US" dirty="0" smtClean="0"/>
              <a:t/>
            </a:r>
            <a:br>
              <a:rPr lang="en-US" dirty="0" smtClean="0"/>
            </a:br>
            <a:r>
              <a:rPr lang="en-US" dirty="0" smtClean="0"/>
              <a:t>Comprehensive  Chemistry XI</a:t>
            </a:r>
            <a:br>
              <a:rPr lang="en-US" dirty="0" smtClean="0"/>
            </a:br>
            <a:r>
              <a:rPr lang="en-US" dirty="0" err="1" smtClean="0"/>
              <a:t>Pradeep’s</a:t>
            </a:r>
            <a:r>
              <a:rPr lang="en-US" dirty="0" smtClean="0"/>
              <a:t> New course Chemistry XI</a:t>
            </a:r>
            <a:br>
              <a:rPr lang="en-US" dirty="0" smtClean="0"/>
            </a:br>
            <a:r>
              <a:rPr lang="en-US" dirty="0" smtClean="0"/>
              <a:t>Modern ABC of  Chemistry XI</a:t>
            </a:r>
            <a:br>
              <a:rPr lang="en-US" dirty="0" smtClean="0"/>
            </a:br>
            <a:endParaRPr lang="en-US" dirty="0"/>
          </a:p>
        </p:txBody>
      </p:sp>
      <p:pic>
        <p:nvPicPr>
          <p:cNvPr id="5" name="Content Placeholder 4" descr="Image result for comprehensive chemistry class 11"/>
          <p:cNvPicPr>
            <a:picLocks noGrp="1"/>
          </p:cNvPicPr>
          <p:nvPr>
            <p:ph idx="1"/>
          </p:nvPr>
        </p:nvPicPr>
        <p:blipFill>
          <a:blip r:embed="rId2" cstate="print"/>
          <a:stretch>
            <a:fillRect/>
          </a:stretch>
        </p:blipFill>
        <p:spPr bwMode="auto">
          <a:xfrm>
            <a:off x="3379788" y="3486150"/>
            <a:ext cx="3810000" cy="31432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Oval 4"/>
          <p:cNvSpPr/>
          <p:nvPr/>
        </p:nvSpPr>
        <p:spPr>
          <a:xfrm>
            <a:off x="685800" y="3429000"/>
            <a:ext cx="4495800" cy="327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Algerian" pitchFamily="82" charset="0"/>
              </a:rPr>
              <a:t>THANK YOU</a:t>
            </a:r>
            <a:endParaRPr lang="en-US" sz="6000" dirty="0">
              <a:latin typeface="Algerian" pitchFamily="82" charset="0"/>
            </a:endParaRPr>
          </a:p>
        </p:txBody>
      </p:sp>
      <p:pic>
        <p:nvPicPr>
          <p:cNvPr id="1026" name="Picture 2" descr="Image result for chemistry"/>
          <p:cNvPicPr>
            <a:picLocks noChangeAspect="1" noChangeArrowheads="1"/>
          </p:cNvPicPr>
          <p:nvPr/>
        </p:nvPicPr>
        <p:blipFill>
          <a:blip r:embed="rId2" cstate="print"/>
          <a:srcRect/>
          <a:stretch>
            <a:fillRect/>
          </a:stretch>
        </p:blipFill>
        <p:spPr bwMode="auto">
          <a:xfrm>
            <a:off x="1600200" y="304800"/>
            <a:ext cx="6096000" cy="3048000"/>
          </a:xfrm>
          <a:prstGeom prst="rect">
            <a:avLst/>
          </a:prstGeom>
          <a:noFill/>
        </p:spPr>
      </p:pic>
      <p:sp>
        <p:nvSpPr>
          <p:cNvPr id="7" name="TextBox 6"/>
          <p:cNvSpPr txBox="1"/>
          <p:nvPr/>
        </p:nvSpPr>
        <p:spPr>
          <a:xfrm>
            <a:off x="5486400" y="5048071"/>
            <a:ext cx="3581400" cy="1200329"/>
          </a:xfrm>
          <a:prstGeom prst="rect">
            <a:avLst/>
          </a:prstGeom>
          <a:noFill/>
        </p:spPr>
        <p:txBody>
          <a:bodyPr wrap="square" rtlCol="0">
            <a:spAutoFit/>
          </a:bodyPr>
          <a:lstStyle/>
          <a:p>
            <a:r>
              <a:rPr lang="en-US" sz="3600" b="1" dirty="0" smtClean="0">
                <a:solidFill>
                  <a:srgbClr val="C00000"/>
                </a:solidFill>
              </a:rPr>
              <a:t>ARUNA  CHAUDHARY</a:t>
            </a:r>
            <a:endParaRPr lang="en-IN" sz="36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01" y="381000"/>
            <a:ext cx="6683765" cy="914400"/>
          </a:xfrm>
        </p:spPr>
        <p:txBody>
          <a:bodyPr/>
          <a:lstStyle/>
          <a:p>
            <a:r>
              <a:rPr lang="en-IN" b="1" dirty="0" smtClean="0">
                <a:solidFill>
                  <a:srgbClr val="2B05CB"/>
                </a:solidFill>
                <a:latin typeface="Arial" pitchFamily="34" charset="0"/>
                <a:cs typeface="Arial" pitchFamily="34" charset="0"/>
              </a:rPr>
              <a:t>CONTENTS</a:t>
            </a:r>
            <a:endParaRPr lang="en-US" dirty="0"/>
          </a:p>
        </p:txBody>
      </p:sp>
      <p:sp>
        <p:nvSpPr>
          <p:cNvPr id="3" name="Content Placeholder 2"/>
          <p:cNvSpPr>
            <a:spLocks noGrp="1"/>
          </p:cNvSpPr>
          <p:nvPr>
            <p:ph idx="1"/>
          </p:nvPr>
        </p:nvSpPr>
        <p:spPr>
          <a:xfrm>
            <a:off x="990600" y="1295400"/>
            <a:ext cx="8001000" cy="5105400"/>
          </a:xfrm>
        </p:spPr>
        <p:txBody>
          <a:bodyPr>
            <a:normAutofit lnSpcReduction="10000"/>
          </a:bodyPr>
          <a:lstStyle/>
          <a:p>
            <a:pPr>
              <a:lnSpc>
                <a:spcPct val="150000"/>
              </a:lnSpc>
            </a:pPr>
            <a:r>
              <a:rPr lang="en-IN" sz="2800" b="1" dirty="0" smtClean="0">
                <a:solidFill>
                  <a:srgbClr val="002060"/>
                </a:solidFill>
              </a:rPr>
              <a:t>INTRODUCTION</a:t>
            </a:r>
          </a:p>
          <a:p>
            <a:pPr>
              <a:lnSpc>
                <a:spcPct val="150000"/>
              </a:lnSpc>
            </a:pPr>
            <a:r>
              <a:rPr lang="en-IN" sz="2800" b="1" dirty="0" smtClean="0">
                <a:solidFill>
                  <a:srgbClr val="002060"/>
                </a:solidFill>
              </a:rPr>
              <a:t>TEXT BOOKS</a:t>
            </a:r>
          </a:p>
          <a:p>
            <a:pPr>
              <a:lnSpc>
                <a:spcPct val="150000"/>
              </a:lnSpc>
            </a:pPr>
            <a:r>
              <a:rPr lang="en-IN" sz="2800" b="1" dirty="0" smtClean="0">
                <a:solidFill>
                  <a:srgbClr val="002060"/>
                </a:solidFill>
              </a:rPr>
              <a:t>LINK WITH CLASS 10</a:t>
            </a:r>
          </a:p>
          <a:p>
            <a:pPr>
              <a:lnSpc>
                <a:spcPct val="150000"/>
              </a:lnSpc>
            </a:pPr>
            <a:r>
              <a:rPr lang="en-IN" sz="2800" b="1" dirty="0" smtClean="0">
                <a:solidFill>
                  <a:srgbClr val="002060"/>
                </a:solidFill>
              </a:rPr>
              <a:t>COURSE  STRUCTURE (THEORY)</a:t>
            </a:r>
          </a:p>
          <a:p>
            <a:pPr>
              <a:lnSpc>
                <a:spcPct val="150000"/>
              </a:lnSpc>
            </a:pPr>
            <a:r>
              <a:rPr lang="en-IN" sz="2800" b="1" dirty="0" smtClean="0">
                <a:solidFill>
                  <a:srgbClr val="002060"/>
                </a:solidFill>
              </a:rPr>
              <a:t>COURSE  STRUCTURE (PRACTICAL)</a:t>
            </a:r>
          </a:p>
          <a:p>
            <a:pPr>
              <a:lnSpc>
                <a:spcPct val="150000"/>
              </a:lnSpc>
            </a:pPr>
            <a:r>
              <a:rPr lang="en-IN" sz="2800" b="1" dirty="0" smtClean="0">
                <a:solidFill>
                  <a:srgbClr val="002060"/>
                </a:solidFill>
              </a:rPr>
              <a:t>QUESTION PAPER PATTERN</a:t>
            </a:r>
          </a:p>
          <a:p>
            <a:pPr>
              <a:lnSpc>
                <a:spcPct val="150000"/>
              </a:lnSpc>
            </a:pPr>
            <a:r>
              <a:rPr lang="en-IN" sz="2800" b="1" dirty="0" smtClean="0">
                <a:solidFill>
                  <a:srgbClr val="002060"/>
                </a:solidFill>
              </a:rPr>
              <a:t>SAMPLE </a:t>
            </a:r>
            <a:r>
              <a:rPr lang="en-IN" sz="2800" b="1" dirty="0" smtClean="0">
                <a:solidFill>
                  <a:srgbClr val="002060"/>
                </a:solidFill>
              </a:rPr>
              <a:t>PAPER (</a:t>
            </a:r>
            <a:r>
              <a:rPr lang="en-US" b="1" smtClean="0">
                <a:solidFill>
                  <a:srgbClr val="002060"/>
                </a:solidFill>
              </a:rPr>
              <a:t>General </a:t>
            </a:r>
            <a:r>
              <a:rPr lang="en-US" b="1" smtClean="0">
                <a:solidFill>
                  <a:srgbClr val="002060"/>
                </a:solidFill>
              </a:rPr>
              <a:t>Instructions</a:t>
            </a:r>
            <a:r>
              <a:rPr lang="en-US" b="1" smtClean="0">
                <a:solidFill>
                  <a:srgbClr val="002060"/>
                </a:solidFill>
              </a:rPr>
              <a:t>)</a:t>
            </a:r>
            <a:endParaRPr lang="en-IN" b="1" dirty="0" smtClean="0">
              <a:solidFill>
                <a:srgbClr val="002060"/>
              </a:solidFill>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01" y="624110"/>
            <a:ext cx="6683765" cy="823690"/>
          </a:xfrm>
        </p:spPr>
        <p:txBody>
          <a:bodyPr/>
          <a:lstStyle/>
          <a:p>
            <a:r>
              <a:rPr lang="en-US" b="1" dirty="0" smtClean="0">
                <a:solidFill>
                  <a:srgbClr val="2B05CB"/>
                </a:solidFill>
                <a:latin typeface="+mn-lt"/>
              </a:rPr>
              <a:t>INTRODUCTION</a:t>
            </a:r>
            <a:endParaRPr lang="en-US" b="1" dirty="0">
              <a:solidFill>
                <a:srgbClr val="2B05CB"/>
              </a:solidFill>
              <a:latin typeface="+mn-lt"/>
            </a:endParaRPr>
          </a:p>
        </p:txBody>
      </p:sp>
      <p:sp>
        <p:nvSpPr>
          <p:cNvPr id="3" name="Content Placeholder 2"/>
          <p:cNvSpPr>
            <a:spLocks noGrp="1"/>
          </p:cNvSpPr>
          <p:nvPr>
            <p:ph idx="1"/>
          </p:nvPr>
        </p:nvSpPr>
        <p:spPr>
          <a:xfrm>
            <a:off x="609600" y="1295400"/>
            <a:ext cx="8018859" cy="5105400"/>
          </a:xfrm>
        </p:spPr>
        <p:txBody>
          <a:bodyPr>
            <a:noAutofit/>
          </a:bodyPr>
          <a:lstStyle/>
          <a:p>
            <a:pPr algn="just"/>
            <a:r>
              <a:rPr lang="en-IN" sz="2800" b="1" dirty="0" smtClean="0"/>
              <a:t>In class 11</a:t>
            </a:r>
            <a:r>
              <a:rPr lang="en-IN" sz="2800" b="1" baseline="30000" dirty="0" smtClean="0"/>
              <a:t>th</a:t>
            </a:r>
            <a:r>
              <a:rPr lang="en-IN" sz="2800" b="1" dirty="0" smtClean="0"/>
              <a:t> you will study the concepts of fundamental chemistry. </a:t>
            </a:r>
          </a:p>
          <a:p>
            <a:pPr algn="just"/>
            <a:r>
              <a:rPr lang="en-IN" sz="2800" b="1" dirty="0" smtClean="0"/>
              <a:t>While studying try to find applications of the topic that will help you in understanding the topic better as you could relate it to physical world.</a:t>
            </a:r>
          </a:p>
          <a:p>
            <a:pPr algn="just"/>
            <a:r>
              <a:rPr lang="en-IN" sz="2800" b="1" dirty="0" smtClean="0"/>
              <a:t>11th can be considered the advanced class of the 9th. You will study in depth about the concepts which you have studied in 9</a:t>
            </a:r>
            <a:r>
              <a:rPr lang="en-IN" sz="2800" b="1" baseline="30000" dirty="0" smtClean="0"/>
              <a:t>th</a:t>
            </a:r>
            <a:r>
              <a:rPr lang="en-IN" sz="2800" b="1" dirty="0" smtClean="0"/>
              <a:t> and 10</a:t>
            </a:r>
            <a:r>
              <a:rPr lang="en-IN" sz="2800" b="1" baseline="30000" dirty="0" smtClean="0"/>
              <a:t>th.</a:t>
            </a:r>
            <a:endParaRPr lang="en-IN" sz="2800" b="1" dirty="0" smtClean="0"/>
          </a:p>
          <a:p>
            <a:pPr algn="just">
              <a:buNone/>
            </a:pPr>
            <a:r>
              <a:rPr lang="en-IN" sz="2800" b="1" dirty="0" smtClean="0"/>
              <a:t> </a:t>
            </a:r>
            <a:endParaRPr lang="en-US" sz="2800"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01" y="304800"/>
            <a:ext cx="5675299" cy="1066800"/>
          </a:xfrm>
        </p:spPr>
        <p:txBody>
          <a:bodyPr/>
          <a:lstStyle/>
          <a:p>
            <a:pPr algn="ctr"/>
            <a:r>
              <a:rPr lang="en-US" b="1" dirty="0" smtClean="0">
                <a:solidFill>
                  <a:srgbClr val="2B05CB"/>
                </a:solidFill>
                <a:latin typeface="+mn-lt"/>
              </a:rPr>
              <a:t>Text Books</a:t>
            </a:r>
            <a:endParaRPr lang="en-US" b="1" dirty="0">
              <a:solidFill>
                <a:srgbClr val="2B05CB"/>
              </a:solidFill>
              <a:latin typeface="+mn-lt"/>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Content Placeholder 4" descr="Image result for ncert chemistry textbook class 11 part 1"/>
          <p:cNvPicPr>
            <a:picLocks noGrp="1"/>
          </p:cNvPicPr>
          <p:nvPr>
            <p:ph idx="1"/>
          </p:nvPr>
        </p:nvPicPr>
        <p:blipFill>
          <a:blip r:embed="rId2" cstate="print"/>
          <a:srcRect/>
          <a:stretch>
            <a:fillRect/>
          </a:stretch>
        </p:blipFill>
        <p:spPr bwMode="auto">
          <a:xfrm>
            <a:off x="5105400" y="1371600"/>
            <a:ext cx="3505199" cy="4724400"/>
          </a:xfrm>
          <a:prstGeom prst="rect">
            <a:avLst/>
          </a:prstGeom>
          <a:noFill/>
          <a:ln w="9525">
            <a:noFill/>
            <a:miter lim="800000"/>
            <a:headEnd/>
            <a:tailEnd/>
          </a:ln>
        </p:spPr>
      </p:pic>
      <p:pic>
        <p:nvPicPr>
          <p:cNvPr id="7" name="Content Placeholder 4" descr="Image result for ncert chemistry textbook class 11 part 1"/>
          <p:cNvPicPr>
            <a:picLocks/>
          </p:cNvPicPr>
          <p:nvPr/>
        </p:nvPicPr>
        <p:blipFill>
          <a:blip r:embed="rId3" cstate="print"/>
          <a:srcRect/>
          <a:stretch>
            <a:fillRect/>
          </a:stretch>
        </p:blipFill>
        <p:spPr bwMode="auto">
          <a:xfrm>
            <a:off x="1219200" y="1447800"/>
            <a:ext cx="3276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01" y="152400"/>
            <a:ext cx="6683765" cy="899890"/>
          </a:xfrm>
        </p:spPr>
        <p:txBody>
          <a:bodyPr/>
          <a:lstStyle/>
          <a:p>
            <a:r>
              <a:rPr lang="en-US" b="1" dirty="0" smtClean="0">
                <a:solidFill>
                  <a:srgbClr val="2B05CB"/>
                </a:solidFill>
                <a:latin typeface="+mn-lt"/>
              </a:rPr>
              <a:t>LINK WITH CLASS 9 &amp; 10</a:t>
            </a:r>
            <a:endParaRPr lang="en-US" b="1" dirty="0">
              <a:solidFill>
                <a:srgbClr val="2B05CB"/>
              </a:solidFill>
              <a:latin typeface="+mn-lt"/>
            </a:endParaRPr>
          </a:p>
        </p:txBody>
      </p:sp>
      <p:graphicFrame>
        <p:nvGraphicFramePr>
          <p:cNvPr id="5" name="Content Placeholder 4"/>
          <p:cNvGraphicFramePr>
            <a:graphicFrameLocks noGrp="1"/>
          </p:cNvGraphicFramePr>
          <p:nvPr>
            <p:ph idx="1"/>
          </p:nvPr>
        </p:nvGraphicFramePr>
        <p:xfrm>
          <a:off x="762001" y="762000"/>
          <a:ext cx="8001000" cy="6035040"/>
        </p:xfrm>
        <a:graphic>
          <a:graphicData uri="http://schemas.openxmlformats.org/drawingml/2006/table">
            <a:tbl>
              <a:tblPr firstRow="1" bandRow="1">
                <a:tableStyleId>{5C22544A-7EE6-4342-B048-85BDC9FD1C3A}</a:tableStyleId>
              </a:tblPr>
              <a:tblGrid>
                <a:gridCol w="2667000"/>
                <a:gridCol w="2667000"/>
                <a:gridCol w="2667000"/>
              </a:tblGrid>
              <a:tr h="325483">
                <a:tc>
                  <a:txBody>
                    <a:bodyPr/>
                    <a:lstStyle/>
                    <a:p>
                      <a:r>
                        <a:rPr lang="en-US" sz="2000" b="1" dirty="0" smtClean="0">
                          <a:solidFill>
                            <a:srgbClr val="FF0000"/>
                          </a:solidFill>
                        </a:rPr>
                        <a:t>CLASS</a:t>
                      </a:r>
                      <a:r>
                        <a:rPr lang="en-US" sz="2000" b="1" baseline="0" dirty="0" smtClean="0">
                          <a:solidFill>
                            <a:srgbClr val="FF0000"/>
                          </a:solidFill>
                        </a:rPr>
                        <a:t> 9</a:t>
                      </a:r>
                      <a:endParaRPr lang="en-US" sz="2000" b="1" dirty="0">
                        <a:solidFill>
                          <a:srgbClr val="FF0000"/>
                        </a:solidFill>
                      </a:endParaRPr>
                    </a:p>
                  </a:txBody>
                  <a:tcPr/>
                </a:tc>
                <a:tc>
                  <a:txBody>
                    <a:bodyPr/>
                    <a:lstStyle/>
                    <a:p>
                      <a:r>
                        <a:rPr lang="en-US" sz="2000" b="1" dirty="0" smtClean="0">
                          <a:solidFill>
                            <a:srgbClr val="FF0000"/>
                          </a:solidFill>
                        </a:rPr>
                        <a:t>CLASS</a:t>
                      </a:r>
                      <a:r>
                        <a:rPr lang="en-US" sz="2000" b="1" baseline="0" dirty="0" smtClean="0">
                          <a:solidFill>
                            <a:srgbClr val="FF0000"/>
                          </a:solidFill>
                        </a:rPr>
                        <a:t> 10</a:t>
                      </a:r>
                      <a:endParaRPr lang="en-US" sz="2000" b="1" dirty="0">
                        <a:solidFill>
                          <a:srgbClr val="FF0000"/>
                        </a:solidFill>
                      </a:endParaRPr>
                    </a:p>
                  </a:txBody>
                  <a:tcPr/>
                </a:tc>
                <a:tc>
                  <a:txBody>
                    <a:bodyPr/>
                    <a:lstStyle/>
                    <a:p>
                      <a:r>
                        <a:rPr lang="en-US" sz="2000" b="1" dirty="0" smtClean="0">
                          <a:solidFill>
                            <a:srgbClr val="FF0000"/>
                          </a:solidFill>
                        </a:rPr>
                        <a:t>CLASS 11</a:t>
                      </a:r>
                      <a:endParaRPr lang="en-US" sz="2000" b="1" dirty="0">
                        <a:solidFill>
                          <a:srgbClr val="FF0000"/>
                        </a:solidFill>
                      </a:endParaRPr>
                    </a:p>
                  </a:txBody>
                  <a:tcPr/>
                </a:tc>
              </a:tr>
              <a:tr h="826226">
                <a:tc>
                  <a:txBody>
                    <a:bodyPr/>
                    <a:lstStyle/>
                    <a:p>
                      <a:r>
                        <a:rPr lang="en-US" sz="2000" b="1" dirty="0" smtClean="0"/>
                        <a:t>Mole concept</a:t>
                      </a:r>
                      <a:endParaRPr lang="en-US" sz="2000" b="1" dirty="0"/>
                    </a:p>
                  </a:txBody>
                  <a:tcPr/>
                </a:tc>
                <a:tc>
                  <a:txBody>
                    <a:bodyPr/>
                    <a:lstStyle/>
                    <a:p>
                      <a:r>
                        <a:rPr lang="en-US" sz="2000" b="1" kern="1200" dirty="0" smtClean="0">
                          <a:solidFill>
                            <a:schemeClr val="dk1"/>
                          </a:solidFill>
                          <a:latin typeface="+mn-lt"/>
                          <a:ea typeface="+mn-ea"/>
                          <a:cs typeface="+mn-cs"/>
                        </a:rPr>
                        <a:t>Chemical reactions ,</a:t>
                      </a:r>
                    </a:p>
                    <a:p>
                      <a:r>
                        <a:rPr lang="en-US" sz="2000" b="1" kern="1200" dirty="0" smtClean="0">
                          <a:solidFill>
                            <a:schemeClr val="dk1"/>
                          </a:solidFill>
                          <a:latin typeface="+mn-lt"/>
                          <a:ea typeface="+mn-ea"/>
                          <a:cs typeface="+mn-cs"/>
                        </a:rPr>
                        <a:t>Balancing Chemical equations</a:t>
                      </a:r>
                      <a:endParaRPr lang="en-US" sz="20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2060"/>
                          </a:solidFill>
                          <a:latin typeface="+mn-lt"/>
                          <a:ea typeface="+mn-ea"/>
                          <a:cs typeface="+mn-cs"/>
                        </a:rPr>
                        <a:t>Basic Concepts of Chemistry</a:t>
                      </a:r>
                      <a:endParaRPr lang="en-US" sz="2000" b="1" dirty="0" smtClean="0">
                        <a:solidFill>
                          <a:srgbClr val="002060"/>
                        </a:solidFill>
                      </a:endParaRPr>
                    </a:p>
                    <a:p>
                      <a:endParaRPr lang="en-US" sz="2000" b="1" dirty="0"/>
                    </a:p>
                  </a:txBody>
                  <a:tcPr/>
                </a:tc>
              </a:tr>
              <a:tr h="8262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t>Atoms</a:t>
                      </a:r>
                      <a:r>
                        <a:rPr lang="en-US" sz="2000" b="1" baseline="0" dirty="0" smtClean="0"/>
                        <a:t> and molecules</a:t>
                      </a:r>
                      <a:endParaRPr lang="en-US" sz="2000" b="1" dirty="0" smtClean="0"/>
                    </a:p>
                    <a:p>
                      <a:endParaRPr lang="en-US" sz="2000" b="1" dirty="0"/>
                    </a:p>
                  </a:txBody>
                  <a:tcPr/>
                </a:tc>
                <a:tc>
                  <a:txBody>
                    <a:bodyPr/>
                    <a:lstStyle/>
                    <a:p>
                      <a:endParaRPr lang="en-US" sz="2000" b="1" dirty="0"/>
                    </a:p>
                  </a:txBody>
                  <a:tcPr/>
                </a:tc>
                <a:tc>
                  <a:txBody>
                    <a:bodyPr/>
                    <a:lstStyle/>
                    <a:p>
                      <a:r>
                        <a:rPr lang="en-US" sz="2000" b="1" dirty="0" smtClean="0"/>
                        <a:t>Structure of Atom</a:t>
                      </a:r>
                      <a:endParaRPr lang="en-US" sz="2000" b="1" dirty="0"/>
                    </a:p>
                  </a:txBody>
                  <a:tcPr/>
                </a:tc>
              </a:tr>
              <a:tr h="1326969">
                <a:tc>
                  <a:txBody>
                    <a:bodyPr/>
                    <a:lstStyle/>
                    <a:p>
                      <a:endParaRPr lang="en-US" sz="2000" b="1" dirty="0"/>
                    </a:p>
                  </a:txBody>
                  <a:tcPr/>
                </a:tc>
                <a:tc>
                  <a:txBody>
                    <a:bodyPr/>
                    <a:lstStyle/>
                    <a:p>
                      <a:r>
                        <a:rPr lang="en-US" sz="2000" b="1" kern="1200" dirty="0" smtClean="0">
                          <a:solidFill>
                            <a:schemeClr val="dk1"/>
                          </a:solidFill>
                          <a:latin typeface="+mn-lt"/>
                          <a:ea typeface="+mn-ea"/>
                          <a:cs typeface="+mn-cs"/>
                        </a:rPr>
                        <a:t>Periodic classification of elements</a:t>
                      </a:r>
                      <a:endParaRPr lang="en-US" sz="20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2060"/>
                          </a:solidFill>
                          <a:latin typeface="+mn-lt"/>
                          <a:ea typeface="+mn-ea"/>
                          <a:cs typeface="+mn-cs"/>
                        </a:rPr>
                        <a:t>Classification of Elements &amp; Periodicity in Properties</a:t>
                      </a:r>
                      <a:endParaRPr lang="en-US" sz="2000" b="1" dirty="0" smtClean="0">
                        <a:solidFill>
                          <a:srgbClr val="002060"/>
                        </a:solidFill>
                      </a:endParaRPr>
                    </a:p>
                    <a:p>
                      <a:endParaRPr lang="en-US" sz="2000" b="1" dirty="0"/>
                    </a:p>
                  </a:txBody>
                  <a:tcPr/>
                </a:tc>
              </a:tr>
              <a:tr h="575854">
                <a:tc>
                  <a:txBody>
                    <a:bodyPr/>
                    <a:lstStyle/>
                    <a:p>
                      <a:endParaRPr lang="en-US" sz="2000" b="1" dirty="0"/>
                    </a:p>
                  </a:txBody>
                  <a:tcPr/>
                </a:tc>
                <a:tc>
                  <a:txBody>
                    <a:bodyPr/>
                    <a:lstStyle/>
                    <a:p>
                      <a:r>
                        <a:rPr lang="en-US" sz="2000" b="1" dirty="0" smtClean="0"/>
                        <a:t>Carbon and its compounds</a:t>
                      </a:r>
                      <a:endParaRPr lang="en-US" sz="2000" b="1" dirty="0"/>
                    </a:p>
                  </a:txBody>
                  <a:tcPr/>
                </a:tc>
                <a:tc>
                  <a:txBody>
                    <a:bodyPr/>
                    <a:lstStyle/>
                    <a:p>
                      <a:r>
                        <a:rPr lang="en-US" sz="2000" b="1" kern="1200" dirty="0" smtClean="0">
                          <a:solidFill>
                            <a:srgbClr val="002060"/>
                          </a:solidFill>
                          <a:latin typeface="+mn-lt"/>
                          <a:ea typeface="+mn-ea"/>
                          <a:cs typeface="+mn-cs"/>
                        </a:rPr>
                        <a:t>Hydrocarbons</a:t>
                      </a:r>
                      <a:endParaRPr lang="en-US" sz="2000" b="1" dirty="0"/>
                    </a:p>
                  </a:txBody>
                  <a:tcPr/>
                </a:tc>
              </a:tr>
              <a:tr h="1076597">
                <a:tc>
                  <a:txBody>
                    <a:bodyPr/>
                    <a:lstStyle/>
                    <a:p>
                      <a:r>
                        <a:rPr lang="en-US" sz="2000" b="1" dirty="0" smtClean="0"/>
                        <a:t>Ionic compounds</a:t>
                      </a:r>
                      <a:endParaRPr lang="en-US" sz="2000" b="1" dirty="0"/>
                    </a:p>
                  </a:txBody>
                  <a:tcPr/>
                </a:tc>
                <a:tc>
                  <a:txBody>
                    <a:bodyPr/>
                    <a:lstStyle/>
                    <a:p>
                      <a:r>
                        <a:rPr lang="en-US" sz="2000" b="1" dirty="0" smtClean="0"/>
                        <a:t>Ionic and Covalent compounds</a:t>
                      </a:r>
                      <a:endParaRPr lang="en-US" sz="20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n-lt"/>
                          <a:ea typeface="+mn-ea"/>
                          <a:cs typeface="+mn-cs"/>
                        </a:rPr>
                        <a:t>Chemical Bonding and Molecular Structure</a:t>
                      </a:r>
                      <a:endParaRPr lang="en-US" sz="2800" b="1" dirty="0" smtClean="0">
                        <a:solidFill>
                          <a:schemeClr val="tx1"/>
                        </a:solidFill>
                      </a:endParaRPr>
                    </a:p>
                    <a:p>
                      <a:endParaRPr lang="en-US" sz="2000" b="1" dirty="0"/>
                    </a:p>
                  </a:txBody>
                  <a:tcPr/>
                </a:tc>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9" name="Rectangle 8"/>
          <p:cNvSpPr/>
          <p:nvPr/>
        </p:nvSpPr>
        <p:spPr>
          <a:xfrm>
            <a:off x="2133600" y="3657600"/>
            <a:ext cx="20574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Theory </a:t>
            </a:r>
            <a:endParaRPr lang="en-US" sz="2400" dirty="0">
              <a:solidFill>
                <a:schemeClr val="tx1"/>
              </a:solidFill>
            </a:endParaRPr>
          </a:p>
        </p:txBody>
      </p:sp>
      <p:sp>
        <p:nvSpPr>
          <p:cNvPr id="11" name="Rectangle 10"/>
          <p:cNvSpPr/>
          <p:nvPr/>
        </p:nvSpPr>
        <p:spPr>
          <a:xfrm>
            <a:off x="5410200" y="3657600"/>
            <a:ext cx="20574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Practical</a:t>
            </a:r>
            <a:endParaRPr lang="en-US" sz="2400" dirty="0">
              <a:solidFill>
                <a:schemeClr val="tx1"/>
              </a:solidFill>
            </a:endParaRPr>
          </a:p>
        </p:txBody>
      </p:sp>
      <p:sp>
        <p:nvSpPr>
          <p:cNvPr id="12" name="Rectangle 11"/>
          <p:cNvSpPr/>
          <p:nvPr/>
        </p:nvSpPr>
        <p:spPr>
          <a:xfrm>
            <a:off x="1752600" y="5334000"/>
            <a:ext cx="2590800" cy="990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70 M</a:t>
            </a:r>
            <a:endParaRPr lang="en-US" sz="2400" dirty="0">
              <a:solidFill>
                <a:schemeClr val="tx1"/>
              </a:solidFill>
            </a:endParaRPr>
          </a:p>
        </p:txBody>
      </p:sp>
      <p:sp>
        <p:nvSpPr>
          <p:cNvPr id="14" name="Rectangle 13"/>
          <p:cNvSpPr/>
          <p:nvPr/>
        </p:nvSpPr>
        <p:spPr>
          <a:xfrm>
            <a:off x="5257800" y="5334000"/>
            <a:ext cx="2514600" cy="990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30 M</a:t>
            </a:r>
            <a:endParaRPr lang="en-US" sz="2400" dirty="0">
              <a:solidFill>
                <a:schemeClr val="tx1"/>
              </a:solidFill>
            </a:endParaRPr>
          </a:p>
        </p:txBody>
      </p:sp>
      <p:sp>
        <p:nvSpPr>
          <p:cNvPr id="17" name="Down Arrow 16"/>
          <p:cNvSpPr/>
          <p:nvPr/>
        </p:nvSpPr>
        <p:spPr>
          <a:xfrm>
            <a:off x="2868168" y="2907792"/>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Down Arrow 17"/>
          <p:cNvSpPr/>
          <p:nvPr/>
        </p:nvSpPr>
        <p:spPr>
          <a:xfrm>
            <a:off x="6172200" y="2907792"/>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Down Arrow 18"/>
          <p:cNvSpPr/>
          <p:nvPr/>
        </p:nvSpPr>
        <p:spPr>
          <a:xfrm>
            <a:off x="6220968" y="4584192"/>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Down Arrow 19"/>
          <p:cNvSpPr/>
          <p:nvPr/>
        </p:nvSpPr>
        <p:spPr>
          <a:xfrm>
            <a:off x="2819400" y="4584192"/>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6" name="Picture 15" descr="CBSE-CHEMISTRY-SYLLABUS"/>
          <p:cNvPicPr/>
          <p:nvPr/>
        </p:nvPicPr>
        <p:blipFill>
          <a:blip r:embed="rId3" cstate="print"/>
          <a:srcRect/>
          <a:stretch>
            <a:fillRect/>
          </a:stretch>
        </p:blipFill>
        <p:spPr bwMode="auto">
          <a:xfrm>
            <a:off x="1981200" y="304799"/>
            <a:ext cx="5562599" cy="2514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5" name="Content Placeholder 4"/>
          <p:cNvGraphicFramePr>
            <a:graphicFrameLocks/>
          </p:cNvGraphicFramePr>
          <p:nvPr/>
        </p:nvGraphicFramePr>
        <p:xfrm>
          <a:off x="381000" y="1219200"/>
          <a:ext cx="8610599" cy="5582006"/>
        </p:xfrm>
        <a:graphic>
          <a:graphicData uri="http://schemas.openxmlformats.org/drawingml/2006/table">
            <a:tbl>
              <a:tblPr firstRow="1" bandRow="1">
                <a:tableStyleId>{5C22544A-7EE6-4342-B048-85BDC9FD1C3A}</a:tableStyleId>
              </a:tblPr>
              <a:tblGrid>
                <a:gridCol w="1005298"/>
                <a:gridCol w="5804904"/>
                <a:gridCol w="1800397"/>
              </a:tblGrid>
              <a:tr h="619228">
                <a:tc>
                  <a:txBody>
                    <a:bodyPr/>
                    <a:lstStyle/>
                    <a:p>
                      <a:pPr algn="ctr"/>
                      <a:r>
                        <a:rPr lang="en-US" sz="2400" dirty="0" smtClean="0"/>
                        <a:t>UNIT</a:t>
                      </a:r>
                      <a:endParaRPr lang="en-US" sz="2400" dirty="0"/>
                    </a:p>
                  </a:txBody>
                  <a:tcPr anchor="ctr"/>
                </a:tc>
                <a:tc>
                  <a:txBody>
                    <a:bodyPr/>
                    <a:lstStyle/>
                    <a:p>
                      <a:pPr algn="ctr"/>
                      <a:r>
                        <a:rPr lang="en-US" sz="2400" dirty="0" smtClean="0"/>
                        <a:t>CHAPTER</a:t>
                      </a:r>
                      <a:endParaRPr lang="en-US" sz="2400" dirty="0"/>
                    </a:p>
                  </a:txBody>
                  <a:tcPr anchor="ctr"/>
                </a:tc>
                <a:tc>
                  <a:txBody>
                    <a:bodyPr/>
                    <a:lstStyle/>
                    <a:p>
                      <a:pPr algn="ctr"/>
                      <a:r>
                        <a:rPr lang="en-US" sz="2400" dirty="0" smtClean="0"/>
                        <a:t>MARKS</a:t>
                      </a:r>
                      <a:endParaRPr lang="en-US" sz="2400" dirty="0"/>
                    </a:p>
                  </a:txBody>
                  <a:tcPr anchor="ctr"/>
                </a:tc>
              </a:tr>
              <a:tr h="657554">
                <a:tc>
                  <a:txBody>
                    <a:bodyPr/>
                    <a:lstStyle/>
                    <a:p>
                      <a:r>
                        <a:rPr lang="en-US" sz="2400" dirty="0" smtClean="0">
                          <a:solidFill>
                            <a:srgbClr val="009900"/>
                          </a:solidFill>
                        </a:rPr>
                        <a:t>I</a:t>
                      </a:r>
                      <a:endParaRPr lang="en-US" sz="2400" dirty="0">
                        <a:solidFill>
                          <a:srgbClr val="009900"/>
                        </a:solidFill>
                      </a:endParaRPr>
                    </a:p>
                  </a:txBody>
                  <a:tcPr/>
                </a:tc>
                <a:tc>
                  <a:txBody>
                    <a:bodyPr/>
                    <a:lstStyle/>
                    <a:p>
                      <a:r>
                        <a:rPr lang="en-US" sz="2400" kern="1200" dirty="0" smtClean="0">
                          <a:solidFill>
                            <a:srgbClr val="002060"/>
                          </a:solidFill>
                          <a:latin typeface="+mn-lt"/>
                          <a:ea typeface="+mn-ea"/>
                          <a:cs typeface="+mn-cs"/>
                        </a:rPr>
                        <a:t>Basic Concepts of Chemistry</a:t>
                      </a:r>
                      <a:endParaRPr lang="en-US" sz="3200" dirty="0">
                        <a:solidFill>
                          <a:srgbClr val="002060"/>
                        </a:solidFill>
                      </a:endParaRPr>
                    </a:p>
                  </a:txBody>
                  <a:tcPr/>
                </a:tc>
                <a:tc rowSpan="2">
                  <a:txBody>
                    <a:bodyPr/>
                    <a:lstStyle/>
                    <a:p>
                      <a:pPr algn="ctr"/>
                      <a:r>
                        <a:rPr lang="en-US" sz="2000" b="1" dirty="0" smtClean="0">
                          <a:solidFill>
                            <a:srgbClr val="C00000"/>
                          </a:solidFill>
                        </a:rPr>
                        <a:t>11</a:t>
                      </a:r>
                      <a:endParaRPr lang="en-US" sz="2000" b="1" dirty="0">
                        <a:solidFill>
                          <a:srgbClr val="C00000"/>
                        </a:solidFill>
                      </a:endParaRPr>
                    </a:p>
                  </a:txBody>
                  <a:tcPr anchor="ctr"/>
                </a:tc>
              </a:tr>
              <a:tr h="657554">
                <a:tc>
                  <a:txBody>
                    <a:bodyPr/>
                    <a:lstStyle/>
                    <a:p>
                      <a:r>
                        <a:rPr lang="en-US" sz="2400" dirty="0" smtClean="0">
                          <a:solidFill>
                            <a:srgbClr val="FF6600"/>
                          </a:solidFill>
                        </a:rPr>
                        <a:t>II</a:t>
                      </a:r>
                      <a:endParaRPr lang="en-US" sz="2400" dirty="0">
                        <a:solidFill>
                          <a:srgbClr val="FF6600"/>
                        </a:solidFill>
                      </a:endParaRPr>
                    </a:p>
                  </a:txBody>
                  <a:tcPr/>
                </a:tc>
                <a:tc>
                  <a:txBody>
                    <a:bodyPr/>
                    <a:lstStyle/>
                    <a:p>
                      <a:r>
                        <a:rPr lang="en-US" sz="2400" kern="1200" dirty="0" smtClean="0">
                          <a:solidFill>
                            <a:srgbClr val="002060"/>
                          </a:solidFill>
                          <a:latin typeface="+mn-lt"/>
                          <a:ea typeface="+mn-ea"/>
                          <a:cs typeface="+mn-cs"/>
                        </a:rPr>
                        <a:t>Structure of Atom</a:t>
                      </a:r>
                      <a:endParaRPr lang="en-US" sz="3200" dirty="0">
                        <a:solidFill>
                          <a:srgbClr val="002060"/>
                        </a:solidFill>
                      </a:endParaRPr>
                    </a:p>
                  </a:txBody>
                  <a:tcPr/>
                </a:tc>
                <a:tc vMerge="1">
                  <a:txBody>
                    <a:bodyPr/>
                    <a:lstStyle/>
                    <a:p>
                      <a:endParaRPr lang="en-US" sz="2400" dirty="0">
                        <a:solidFill>
                          <a:srgbClr val="FF6600"/>
                        </a:solidFill>
                      </a:endParaRPr>
                    </a:p>
                  </a:txBody>
                  <a:tcPr/>
                </a:tc>
              </a:tr>
              <a:tr h="813257">
                <a:tc>
                  <a:txBody>
                    <a:bodyPr/>
                    <a:lstStyle/>
                    <a:p>
                      <a:r>
                        <a:rPr lang="en-US" sz="2400" dirty="0" smtClean="0">
                          <a:solidFill>
                            <a:srgbClr val="009900"/>
                          </a:solidFill>
                        </a:rPr>
                        <a:t>III</a:t>
                      </a:r>
                      <a:endParaRPr lang="en-US" sz="2400" dirty="0">
                        <a:solidFill>
                          <a:srgbClr val="009900"/>
                        </a:solidFill>
                      </a:endParaRPr>
                    </a:p>
                  </a:txBody>
                  <a:tcPr>
                    <a:solidFill>
                      <a:schemeClr val="accent3">
                        <a:lumMod val="20000"/>
                        <a:lumOff val="80000"/>
                      </a:schemeClr>
                    </a:solidFill>
                  </a:tcPr>
                </a:tc>
                <a:tc>
                  <a:txBody>
                    <a:bodyPr/>
                    <a:lstStyle/>
                    <a:p>
                      <a:r>
                        <a:rPr lang="en-US" sz="2400" kern="1200" dirty="0" smtClean="0">
                          <a:solidFill>
                            <a:srgbClr val="002060"/>
                          </a:solidFill>
                          <a:latin typeface="+mn-lt"/>
                          <a:ea typeface="+mn-ea"/>
                          <a:cs typeface="+mn-cs"/>
                        </a:rPr>
                        <a:t>Classification of Elements &amp; Periodicity in Properties</a:t>
                      </a:r>
                      <a:endParaRPr lang="en-US" sz="3200" dirty="0">
                        <a:solidFill>
                          <a:srgbClr val="002060"/>
                        </a:solidFill>
                      </a:endParaRPr>
                    </a:p>
                  </a:txBody>
                  <a:tcPr>
                    <a:solidFill>
                      <a:schemeClr val="accent3">
                        <a:lumMod val="20000"/>
                        <a:lumOff val="80000"/>
                      </a:schemeClr>
                    </a:solidFill>
                  </a:tcPr>
                </a:tc>
                <a:tc>
                  <a:txBody>
                    <a:bodyPr/>
                    <a:lstStyle/>
                    <a:p>
                      <a:pPr algn="ctr"/>
                      <a:r>
                        <a:rPr lang="en-US" sz="2000" b="1" dirty="0" smtClean="0">
                          <a:solidFill>
                            <a:srgbClr val="C00000"/>
                          </a:solidFill>
                        </a:rPr>
                        <a:t>4</a:t>
                      </a:r>
                      <a:endParaRPr lang="en-US" sz="2000" b="1" dirty="0">
                        <a:solidFill>
                          <a:srgbClr val="C00000"/>
                        </a:solidFill>
                      </a:endParaRPr>
                    </a:p>
                  </a:txBody>
                  <a:tcPr anchor="ctr">
                    <a:solidFill>
                      <a:schemeClr val="accent3">
                        <a:lumMod val="20000"/>
                        <a:lumOff val="80000"/>
                      </a:schemeClr>
                    </a:solidFill>
                  </a:tcPr>
                </a:tc>
              </a:tr>
              <a:tr h="813257">
                <a:tc>
                  <a:txBody>
                    <a:bodyPr/>
                    <a:lstStyle/>
                    <a:p>
                      <a:r>
                        <a:rPr lang="en-US" sz="2400" dirty="0" smtClean="0">
                          <a:solidFill>
                            <a:srgbClr val="2B05CB"/>
                          </a:solidFill>
                        </a:rPr>
                        <a:t>IV</a:t>
                      </a:r>
                      <a:endParaRPr lang="en-US" sz="2400" dirty="0">
                        <a:solidFill>
                          <a:srgbClr val="2B05CB"/>
                        </a:solidFill>
                      </a:endParaRPr>
                    </a:p>
                  </a:txBody>
                  <a:tcPr/>
                </a:tc>
                <a:tc>
                  <a:txBody>
                    <a:bodyPr/>
                    <a:lstStyle/>
                    <a:p>
                      <a:r>
                        <a:rPr lang="en-US" sz="2400" kern="1200" dirty="0" smtClean="0">
                          <a:solidFill>
                            <a:srgbClr val="002060"/>
                          </a:solidFill>
                          <a:latin typeface="+mn-lt"/>
                          <a:ea typeface="+mn-ea"/>
                          <a:cs typeface="+mn-cs"/>
                        </a:rPr>
                        <a:t>Chemical Bonding and Molecular Structure</a:t>
                      </a:r>
                      <a:endParaRPr lang="en-US" sz="3200" dirty="0">
                        <a:solidFill>
                          <a:srgbClr val="002060"/>
                        </a:solidFill>
                      </a:endParaRPr>
                    </a:p>
                  </a:txBody>
                  <a:tcPr/>
                </a:tc>
                <a:tc rowSpan="4">
                  <a:txBody>
                    <a:bodyPr/>
                    <a:lstStyle/>
                    <a:p>
                      <a:pPr algn="ctr"/>
                      <a:r>
                        <a:rPr lang="en-US" sz="2000" b="1" dirty="0" smtClean="0">
                          <a:solidFill>
                            <a:srgbClr val="C00000"/>
                          </a:solidFill>
                        </a:rPr>
                        <a:t>21</a:t>
                      </a:r>
                      <a:endParaRPr lang="en-US" sz="2000" b="1" dirty="0">
                        <a:solidFill>
                          <a:srgbClr val="C00000"/>
                        </a:solidFill>
                      </a:endParaRPr>
                    </a:p>
                  </a:txBody>
                  <a:tcPr anchor="ctr"/>
                </a:tc>
              </a:tr>
              <a:tr h="667250">
                <a:tc>
                  <a:txBody>
                    <a:bodyPr/>
                    <a:lstStyle/>
                    <a:p>
                      <a:r>
                        <a:rPr lang="en-US" sz="2400" dirty="0" smtClean="0">
                          <a:solidFill>
                            <a:srgbClr val="666699"/>
                          </a:solidFill>
                        </a:rPr>
                        <a:t>V</a:t>
                      </a:r>
                      <a:endParaRPr lang="en-US" sz="2400" dirty="0">
                        <a:solidFill>
                          <a:srgbClr val="666699"/>
                        </a:solidFill>
                      </a:endParaRPr>
                    </a:p>
                  </a:txBody>
                  <a:tcPr/>
                </a:tc>
                <a:tc>
                  <a:txBody>
                    <a:bodyPr/>
                    <a:lstStyle/>
                    <a:p>
                      <a:r>
                        <a:rPr lang="en-US" sz="2400" kern="1200" dirty="0" smtClean="0">
                          <a:solidFill>
                            <a:srgbClr val="002060"/>
                          </a:solidFill>
                          <a:latin typeface="+mn-lt"/>
                          <a:ea typeface="+mn-ea"/>
                          <a:cs typeface="+mn-cs"/>
                        </a:rPr>
                        <a:t>States of Matter: Gases and Liquids</a:t>
                      </a:r>
                      <a:endParaRPr lang="en-US" sz="3200" dirty="0">
                        <a:solidFill>
                          <a:srgbClr val="002060"/>
                        </a:solidFill>
                      </a:endParaRPr>
                    </a:p>
                  </a:txBody>
                  <a:tcPr/>
                </a:tc>
                <a:tc vMerge="1">
                  <a:txBody>
                    <a:bodyPr/>
                    <a:lstStyle/>
                    <a:p>
                      <a:endParaRPr lang="en-US" sz="2400" dirty="0">
                        <a:solidFill>
                          <a:srgbClr val="666699"/>
                        </a:solidFill>
                      </a:endParaRPr>
                    </a:p>
                  </a:txBody>
                  <a:tcPr/>
                </a:tc>
              </a:tr>
              <a:tr h="667250">
                <a:tc>
                  <a:txBody>
                    <a:bodyPr/>
                    <a:lstStyle/>
                    <a:p>
                      <a:r>
                        <a:rPr lang="en-US" sz="2400" dirty="0" smtClean="0">
                          <a:solidFill>
                            <a:srgbClr val="C00000"/>
                          </a:solidFill>
                        </a:rPr>
                        <a:t>VI</a:t>
                      </a:r>
                      <a:endParaRPr lang="en-US" sz="2400" dirty="0">
                        <a:solidFill>
                          <a:srgbClr val="C00000"/>
                        </a:solidFill>
                      </a:endParaRPr>
                    </a:p>
                  </a:txBody>
                  <a:tcPr/>
                </a:tc>
                <a:tc>
                  <a:txBody>
                    <a:bodyPr/>
                    <a:lstStyle/>
                    <a:p>
                      <a:r>
                        <a:rPr lang="en-US" sz="2400" kern="1200" dirty="0" smtClean="0">
                          <a:solidFill>
                            <a:srgbClr val="002060"/>
                          </a:solidFill>
                          <a:latin typeface="+mn-lt"/>
                          <a:ea typeface="+mn-ea"/>
                          <a:cs typeface="+mn-cs"/>
                        </a:rPr>
                        <a:t>Thermodynamics</a:t>
                      </a:r>
                      <a:endParaRPr lang="en-US" sz="3200" dirty="0">
                        <a:solidFill>
                          <a:srgbClr val="002060"/>
                        </a:solidFill>
                      </a:endParaRPr>
                    </a:p>
                  </a:txBody>
                  <a:tcPr/>
                </a:tc>
                <a:tc vMerge="1">
                  <a:txBody>
                    <a:bodyPr/>
                    <a:lstStyle/>
                    <a:p>
                      <a:endParaRPr lang="en-US" sz="2400" dirty="0">
                        <a:solidFill>
                          <a:srgbClr val="C00000"/>
                        </a:solidFill>
                      </a:endParaRPr>
                    </a:p>
                  </a:txBody>
                  <a:tcPr/>
                </a:tc>
              </a:tr>
              <a:tr h="667250">
                <a:tc>
                  <a:txBody>
                    <a:bodyPr/>
                    <a:lstStyle/>
                    <a:p>
                      <a:r>
                        <a:rPr lang="en-US" sz="2400" dirty="0" smtClean="0"/>
                        <a:t>VII</a:t>
                      </a:r>
                      <a:endParaRPr lang="en-US" sz="2400" dirty="0"/>
                    </a:p>
                  </a:txBody>
                  <a:tcPr/>
                </a:tc>
                <a:tc>
                  <a:txBody>
                    <a:bodyPr/>
                    <a:lstStyle/>
                    <a:p>
                      <a:r>
                        <a:rPr lang="en-US" sz="2400" kern="1200" dirty="0" smtClean="0">
                          <a:solidFill>
                            <a:srgbClr val="002060"/>
                          </a:solidFill>
                          <a:latin typeface="+mn-lt"/>
                          <a:ea typeface="+mn-ea"/>
                          <a:cs typeface="+mn-cs"/>
                        </a:rPr>
                        <a:t>Equilibrium</a:t>
                      </a:r>
                      <a:endParaRPr lang="en-US" sz="3200" dirty="0">
                        <a:solidFill>
                          <a:srgbClr val="002060"/>
                        </a:solidFill>
                      </a:endParaRPr>
                    </a:p>
                  </a:txBody>
                  <a:tcPr/>
                </a:tc>
                <a:tc vMerge="1">
                  <a:txBody>
                    <a:bodyPr/>
                    <a:lstStyle/>
                    <a:p>
                      <a:endParaRPr lang="en-US" sz="2400" dirty="0"/>
                    </a:p>
                  </a:txBody>
                  <a:tcPr/>
                </a:tc>
              </a:tr>
            </a:tbl>
          </a:graphicData>
        </a:graphic>
      </p:graphicFrame>
      <p:sp>
        <p:nvSpPr>
          <p:cNvPr id="6" name="Title 5"/>
          <p:cNvSpPr txBox="1">
            <a:spLocks/>
          </p:cNvSpPr>
          <p:nvPr/>
        </p:nvSpPr>
        <p:spPr>
          <a:xfrm>
            <a:off x="1295400" y="381000"/>
            <a:ext cx="7315200" cy="838200"/>
          </a:xfrm>
          <a:prstGeom prst="rect">
            <a:avLst/>
          </a:prstGeom>
        </p:spPr>
        <p:txBody>
          <a:bodyPr vert="horz" lIns="91440" tIns="45720" rIns="91440" bIns="45720" rtlCol="0" anchor="t">
            <a:normAutofit fontScale="92500"/>
          </a:bodyPr>
          <a:lstStyle/>
          <a:p>
            <a:pPr algn="ctr" defTabSz="457200">
              <a:spcBef>
                <a:spcPct val="0"/>
              </a:spcBef>
              <a:defRPr/>
            </a:pPr>
            <a:r>
              <a:rPr lang="en-IN" sz="3600" b="1" dirty="0" smtClean="0">
                <a:solidFill>
                  <a:srgbClr val="2B05CB"/>
                </a:solidFill>
              </a:rPr>
              <a:t>COURSE  STRUCTURE (THEORY)</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IN" sz="3600" b="0" i="0" u="none" strike="noStrike" kern="1200" cap="none" spc="0" normalizeH="0" baseline="0" noProof="0" dirty="0">
              <a:ln>
                <a:noFill/>
              </a:ln>
              <a:solidFill>
                <a:srgbClr val="2B05CB"/>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5" name="Content Placeholder 4"/>
          <p:cNvGraphicFramePr>
            <a:graphicFrameLocks/>
          </p:cNvGraphicFramePr>
          <p:nvPr/>
        </p:nvGraphicFramePr>
        <p:xfrm>
          <a:off x="304800" y="1219200"/>
          <a:ext cx="8610600" cy="5621317"/>
        </p:xfrm>
        <a:graphic>
          <a:graphicData uri="http://schemas.openxmlformats.org/drawingml/2006/table">
            <a:tbl>
              <a:tblPr firstRow="1" bandRow="1">
                <a:tableStyleId>{5C22544A-7EE6-4342-B048-85BDC9FD1C3A}</a:tableStyleId>
              </a:tblPr>
              <a:tblGrid>
                <a:gridCol w="885202"/>
                <a:gridCol w="6091888"/>
                <a:gridCol w="1633510"/>
              </a:tblGrid>
              <a:tr h="781156">
                <a:tc>
                  <a:txBody>
                    <a:bodyPr/>
                    <a:lstStyle/>
                    <a:p>
                      <a:pPr algn="ctr"/>
                      <a:r>
                        <a:rPr lang="en-US" sz="2400" dirty="0" smtClean="0"/>
                        <a:t>UNIT</a:t>
                      </a:r>
                      <a:endParaRPr lang="en-US" sz="2400" dirty="0"/>
                    </a:p>
                  </a:txBody>
                  <a:tcPr anchor="ctr"/>
                </a:tc>
                <a:tc>
                  <a:txBody>
                    <a:bodyPr/>
                    <a:lstStyle/>
                    <a:p>
                      <a:pPr algn="ctr"/>
                      <a:r>
                        <a:rPr lang="en-US" sz="2400" dirty="0" smtClean="0"/>
                        <a:t>CHAPTER</a:t>
                      </a:r>
                      <a:endParaRPr lang="en-US" sz="2400" dirty="0"/>
                    </a:p>
                  </a:txBody>
                  <a:tcPr anchor="ctr"/>
                </a:tc>
                <a:tc>
                  <a:txBody>
                    <a:bodyPr/>
                    <a:lstStyle/>
                    <a:p>
                      <a:pPr algn="ctr"/>
                      <a:r>
                        <a:rPr lang="en-US" sz="2400" dirty="0" smtClean="0"/>
                        <a:t>MARKS</a:t>
                      </a:r>
                      <a:endParaRPr lang="en-US" sz="2400" dirty="0"/>
                    </a:p>
                  </a:txBody>
                  <a:tcPr anchor="ctr"/>
                </a:tc>
              </a:tr>
              <a:tr h="569056">
                <a:tc>
                  <a:txBody>
                    <a:bodyPr/>
                    <a:lstStyle/>
                    <a:p>
                      <a:r>
                        <a:rPr lang="en-US" sz="2400" dirty="0" smtClean="0">
                          <a:solidFill>
                            <a:srgbClr val="009900"/>
                          </a:solidFill>
                        </a:rPr>
                        <a:t>VIII</a:t>
                      </a:r>
                      <a:endParaRPr lang="en-US" sz="2400" dirty="0">
                        <a:solidFill>
                          <a:srgbClr val="009900"/>
                        </a:solidFill>
                      </a:endParaRPr>
                    </a:p>
                  </a:txBody>
                  <a:tcPr/>
                </a:tc>
                <a:tc>
                  <a:txBody>
                    <a:bodyPr/>
                    <a:lstStyle/>
                    <a:p>
                      <a:r>
                        <a:rPr lang="en-US" sz="2400" kern="1200" dirty="0" err="1" smtClean="0">
                          <a:solidFill>
                            <a:srgbClr val="002060"/>
                          </a:solidFill>
                          <a:latin typeface="+mn-lt"/>
                          <a:ea typeface="+mn-ea"/>
                          <a:cs typeface="+mn-cs"/>
                        </a:rPr>
                        <a:t>Redox</a:t>
                      </a:r>
                      <a:r>
                        <a:rPr lang="en-US" sz="2400" kern="1200" dirty="0" smtClean="0">
                          <a:solidFill>
                            <a:srgbClr val="002060"/>
                          </a:solidFill>
                          <a:latin typeface="+mn-lt"/>
                          <a:ea typeface="+mn-ea"/>
                          <a:cs typeface="+mn-cs"/>
                        </a:rPr>
                        <a:t> Reactions</a:t>
                      </a:r>
                      <a:endParaRPr lang="en-US" sz="3600" dirty="0">
                        <a:solidFill>
                          <a:srgbClr val="002060"/>
                        </a:solidFill>
                      </a:endParaRPr>
                    </a:p>
                  </a:txBody>
                  <a:tcPr/>
                </a:tc>
                <a:tc rowSpan="4">
                  <a:txBody>
                    <a:bodyPr/>
                    <a:lstStyle/>
                    <a:p>
                      <a:pPr algn="ctr"/>
                      <a:r>
                        <a:rPr lang="en-US" sz="2400" b="1" dirty="0" smtClean="0">
                          <a:solidFill>
                            <a:srgbClr val="C00000"/>
                          </a:solidFill>
                        </a:rPr>
                        <a:t>16</a:t>
                      </a:r>
                      <a:endParaRPr lang="en-US" sz="2400" b="1" dirty="0">
                        <a:solidFill>
                          <a:srgbClr val="C00000"/>
                        </a:solidFill>
                      </a:endParaRPr>
                    </a:p>
                  </a:txBody>
                  <a:tcPr anchor="ctr"/>
                </a:tc>
              </a:tr>
              <a:tr h="569056">
                <a:tc>
                  <a:txBody>
                    <a:bodyPr/>
                    <a:lstStyle/>
                    <a:p>
                      <a:r>
                        <a:rPr lang="en-US" sz="2400" dirty="0" smtClean="0">
                          <a:solidFill>
                            <a:srgbClr val="FF6600"/>
                          </a:solidFill>
                        </a:rPr>
                        <a:t>IX</a:t>
                      </a:r>
                      <a:endParaRPr lang="en-US" sz="2400" dirty="0">
                        <a:solidFill>
                          <a:srgbClr val="FF6600"/>
                        </a:solidFill>
                      </a:endParaRPr>
                    </a:p>
                  </a:txBody>
                  <a:tcPr/>
                </a:tc>
                <a:tc>
                  <a:txBody>
                    <a:bodyPr/>
                    <a:lstStyle/>
                    <a:p>
                      <a:r>
                        <a:rPr lang="en-US" sz="2400" kern="1200" dirty="0" smtClean="0">
                          <a:solidFill>
                            <a:srgbClr val="002060"/>
                          </a:solidFill>
                          <a:latin typeface="+mn-lt"/>
                          <a:ea typeface="+mn-ea"/>
                          <a:cs typeface="+mn-cs"/>
                        </a:rPr>
                        <a:t>Hydrogen</a:t>
                      </a:r>
                      <a:endParaRPr lang="en-US" sz="3600" dirty="0">
                        <a:solidFill>
                          <a:srgbClr val="002060"/>
                        </a:solidFill>
                      </a:endParaRPr>
                    </a:p>
                  </a:txBody>
                  <a:tcPr/>
                </a:tc>
                <a:tc vMerge="1">
                  <a:txBody>
                    <a:bodyPr/>
                    <a:lstStyle/>
                    <a:p>
                      <a:endParaRPr lang="en-US" sz="2800" dirty="0">
                        <a:solidFill>
                          <a:srgbClr val="FF6600"/>
                        </a:solidFill>
                      </a:endParaRPr>
                    </a:p>
                  </a:txBody>
                  <a:tcPr/>
                </a:tc>
              </a:tr>
              <a:tr h="569056">
                <a:tc>
                  <a:txBody>
                    <a:bodyPr/>
                    <a:lstStyle/>
                    <a:p>
                      <a:r>
                        <a:rPr lang="en-US" sz="2400" dirty="0" smtClean="0">
                          <a:solidFill>
                            <a:srgbClr val="009900"/>
                          </a:solidFill>
                        </a:rPr>
                        <a:t>X</a:t>
                      </a:r>
                      <a:endParaRPr lang="en-US" sz="2400" dirty="0">
                        <a:solidFill>
                          <a:srgbClr val="009900"/>
                        </a:solidFill>
                      </a:endParaRPr>
                    </a:p>
                  </a:txBody>
                  <a:tcPr>
                    <a:solidFill>
                      <a:schemeClr val="accent3">
                        <a:lumMod val="20000"/>
                        <a:lumOff val="80000"/>
                      </a:schemeClr>
                    </a:solidFill>
                  </a:tcPr>
                </a:tc>
                <a:tc>
                  <a:txBody>
                    <a:bodyPr/>
                    <a:lstStyle/>
                    <a:p>
                      <a:r>
                        <a:rPr lang="en-US" sz="2400" kern="1200" dirty="0" smtClean="0">
                          <a:solidFill>
                            <a:srgbClr val="002060"/>
                          </a:solidFill>
                          <a:latin typeface="+mn-lt"/>
                          <a:ea typeface="+mn-ea"/>
                          <a:cs typeface="+mn-cs"/>
                        </a:rPr>
                        <a:t>s-Block Elements</a:t>
                      </a:r>
                      <a:endParaRPr lang="en-US" sz="3600" dirty="0">
                        <a:solidFill>
                          <a:srgbClr val="002060"/>
                        </a:solidFill>
                      </a:endParaRPr>
                    </a:p>
                  </a:txBody>
                  <a:tcPr>
                    <a:solidFill>
                      <a:schemeClr val="accent3">
                        <a:lumMod val="20000"/>
                        <a:lumOff val="80000"/>
                      </a:schemeClr>
                    </a:solidFill>
                  </a:tcPr>
                </a:tc>
                <a:tc vMerge="1">
                  <a:txBody>
                    <a:bodyPr/>
                    <a:lstStyle/>
                    <a:p>
                      <a:endParaRPr lang="en-US" sz="2800" dirty="0">
                        <a:solidFill>
                          <a:srgbClr val="FFFF00"/>
                        </a:solidFill>
                      </a:endParaRPr>
                    </a:p>
                  </a:txBody>
                  <a:tcPr>
                    <a:solidFill>
                      <a:schemeClr val="accent3">
                        <a:lumMod val="20000"/>
                        <a:lumOff val="80000"/>
                      </a:schemeClr>
                    </a:solidFill>
                  </a:tcPr>
                </a:tc>
              </a:tr>
              <a:tr h="535888">
                <a:tc>
                  <a:txBody>
                    <a:bodyPr/>
                    <a:lstStyle/>
                    <a:p>
                      <a:r>
                        <a:rPr lang="en-US" sz="2400" dirty="0" smtClean="0">
                          <a:solidFill>
                            <a:srgbClr val="2B05CB"/>
                          </a:solidFill>
                        </a:rPr>
                        <a:t>XI</a:t>
                      </a:r>
                      <a:endParaRPr lang="en-US" sz="2400" dirty="0">
                        <a:solidFill>
                          <a:srgbClr val="2B05CB"/>
                        </a:solidFill>
                      </a:endParaRPr>
                    </a:p>
                  </a:txBody>
                  <a:tcPr/>
                </a:tc>
                <a:tc>
                  <a:txBody>
                    <a:bodyPr/>
                    <a:lstStyle/>
                    <a:p>
                      <a:r>
                        <a:rPr lang="en-US" sz="2400" kern="1200" dirty="0" smtClean="0">
                          <a:solidFill>
                            <a:srgbClr val="002060"/>
                          </a:solidFill>
                          <a:latin typeface="+mn-lt"/>
                          <a:ea typeface="+mn-ea"/>
                          <a:cs typeface="+mn-cs"/>
                        </a:rPr>
                        <a:t>Some p-Block Elements</a:t>
                      </a:r>
                      <a:endParaRPr lang="en-US" sz="3600" dirty="0">
                        <a:solidFill>
                          <a:srgbClr val="002060"/>
                        </a:solidFill>
                      </a:endParaRPr>
                    </a:p>
                  </a:txBody>
                  <a:tcPr/>
                </a:tc>
                <a:tc vMerge="1">
                  <a:txBody>
                    <a:bodyPr/>
                    <a:lstStyle/>
                    <a:p>
                      <a:endParaRPr lang="en-US" sz="2800" dirty="0">
                        <a:solidFill>
                          <a:srgbClr val="2B05CB"/>
                        </a:solidFill>
                      </a:endParaRPr>
                    </a:p>
                  </a:txBody>
                  <a:tcPr/>
                </a:tc>
              </a:tr>
              <a:tr h="577447">
                <a:tc>
                  <a:txBody>
                    <a:bodyPr/>
                    <a:lstStyle/>
                    <a:p>
                      <a:r>
                        <a:rPr lang="en-US" sz="2400" dirty="0" smtClean="0">
                          <a:solidFill>
                            <a:srgbClr val="666699"/>
                          </a:solidFill>
                        </a:rPr>
                        <a:t>XII</a:t>
                      </a:r>
                      <a:endParaRPr lang="en-US" sz="2400" dirty="0">
                        <a:solidFill>
                          <a:srgbClr val="666699"/>
                        </a:solidFill>
                      </a:endParaRPr>
                    </a:p>
                  </a:txBody>
                  <a:tcPr/>
                </a:tc>
                <a:tc>
                  <a:txBody>
                    <a:bodyPr/>
                    <a:lstStyle/>
                    <a:p>
                      <a:r>
                        <a:rPr lang="en-US" sz="2400" kern="1200" dirty="0" smtClean="0">
                          <a:solidFill>
                            <a:srgbClr val="002060"/>
                          </a:solidFill>
                          <a:latin typeface="+mn-lt"/>
                          <a:ea typeface="+mn-ea"/>
                          <a:cs typeface="+mn-cs"/>
                        </a:rPr>
                        <a:t>Organic Chemistry: Basic Principles &amp; Techniques</a:t>
                      </a:r>
                      <a:endParaRPr lang="en-US" sz="3600" dirty="0">
                        <a:solidFill>
                          <a:srgbClr val="002060"/>
                        </a:solidFill>
                      </a:endParaRPr>
                    </a:p>
                  </a:txBody>
                  <a:tcPr/>
                </a:tc>
                <a:tc rowSpan="3">
                  <a:txBody>
                    <a:bodyPr/>
                    <a:lstStyle/>
                    <a:p>
                      <a:pPr algn="ctr"/>
                      <a:r>
                        <a:rPr lang="en-US" sz="2400" b="1" dirty="0" smtClean="0">
                          <a:solidFill>
                            <a:srgbClr val="C00000"/>
                          </a:solidFill>
                        </a:rPr>
                        <a:t>18</a:t>
                      </a:r>
                      <a:endParaRPr lang="en-US" sz="2400" b="1" dirty="0">
                        <a:solidFill>
                          <a:srgbClr val="C00000"/>
                        </a:solidFill>
                      </a:endParaRPr>
                    </a:p>
                  </a:txBody>
                  <a:tcPr anchor="ctr"/>
                </a:tc>
              </a:tr>
              <a:tr h="577447">
                <a:tc>
                  <a:txBody>
                    <a:bodyPr/>
                    <a:lstStyle/>
                    <a:p>
                      <a:r>
                        <a:rPr lang="en-US" sz="2400" dirty="0" smtClean="0">
                          <a:solidFill>
                            <a:srgbClr val="C00000"/>
                          </a:solidFill>
                        </a:rPr>
                        <a:t>XIII</a:t>
                      </a:r>
                      <a:endParaRPr lang="en-US" sz="2400" dirty="0">
                        <a:solidFill>
                          <a:srgbClr val="C00000"/>
                        </a:solidFill>
                      </a:endParaRPr>
                    </a:p>
                  </a:txBody>
                  <a:tcPr/>
                </a:tc>
                <a:tc>
                  <a:txBody>
                    <a:bodyPr/>
                    <a:lstStyle/>
                    <a:p>
                      <a:r>
                        <a:rPr lang="en-US" sz="2400" kern="1200" dirty="0" smtClean="0">
                          <a:solidFill>
                            <a:srgbClr val="002060"/>
                          </a:solidFill>
                          <a:latin typeface="+mn-lt"/>
                          <a:ea typeface="+mn-ea"/>
                          <a:cs typeface="+mn-cs"/>
                        </a:rPr>
                        <a:t>Hydrocarbons</a:t>
                      </a:r>
                      <a:endParaRPr lang="en-US" sz="3600" dirty="0">
                        <a:solidFill>
                          <a:srgbClr val="002060"/>
                        </a:solidFill>
                      </a:endParaRPr>
                    </a:p>
                  </a:txBody>
                  <a:tcPr/>
                </a:tc>
                <a:tc vMerge="1">
                  <a:txBody>
                    <a:bodyPr/>
                    <a:lstStyle/>
                    <a:p>
                      <a:endParaRPr lang="en-US" sz="2800" dirty="0">
                        <a:solidFill>
                          <a:srgbClr val="C00000"/>
                        </a:solidFill>
                      </a:endParaRPr>
                    </a:p>
                  </a:txBody>
                  <a:tcPr/>
                </a:tc>
              </a:tr>
              <a:tr h="577447">
                <a:tc>
                  <a:txBody>
                    <a:bodyPr/>
                    <a:lstStyle/>
                    <a:p>
                      <a:r>
                        <a:rPr lang="en-US" sz="2400" dirty="0" smtClean="0"/>
                        <a:t>XIV</a:t>
                      </a:r>
                      <a:endParaRPr lang="en-US" sz="2400" dirty="0"/>
                    </a:p>
                  </a:txBody>
                  <a:tcPr/>
                </a:tc>
                <a:tc>
                  <a:txBody>
                    <a:bodyPr/>
                    <a:lstStyle/>
                    <a:p>
                      <a:r>
                        <a:rPr lang="en-US" sz="2400" kern="1200" dirty="0" smtClean="0">
                          <a:solidFill>
                            <a:srgbClr val="002060"/>
                          </a:solidFill>
                          <a:latin typeface="+mn-lt"/>
                          <a:ea typeface="+mn-ea"/>
                          <a:cs typeface="+mn-cs"/>
                        </a:rPr>
                        <a:t>Environmental Chemistry</a:t>
                      </a:r>
                      <a:endParaRPr lang="en-US" sz="3600" dirty="0">
                        <a:solidFill>
                          <a:srgbClr val="002060"/>
                        </a:solidFill>
                      </a:endParaRPr>
                    </a:p>
                  </a:txBody>
                  <a:tcPr/>
                </a:tc>
                <a:tc vMerge="1">
                  <a:txBody>
                    <a:bodyPr/>
                    <a:lstStyle/>
                    <a:p>
                      <a:endParaRPr lang="en-US" sz="2800" dirty="0"/>
                    </a:p>
                  </a:txBody>
                  <a:tcPr/>
                </a:tc>
              </a:tr>
              <a:tr h="577447">
                <a:tc gridSpan="2">
                  <a:txBody>
                    <a:bodyPr/>
                    <a:lstStyle/>
                    <a:p>
                      <a:pPr algn="ctr"/>
                      <a:r>
                        <a:rPr lang="en-US" sz="2400" b="1" dirty="0" smtClean="0">
                          <a:solidFill>
                            <a:srgbClr val="C00000"/>
                          </a:solidFill>
                        </a:rPr>
                        <a:t>Total</a:t>
                      </a:r>
                      <a:endParaRPr lang="en-US" sz="2400" b="1" dirty="0">
                        <a:solidFill>
                          <a:srgbClr val="C00000"/>
                        </a:solidFill>
                      </a:endParaRPr>
                    </a:p>
                  </a:txBody>
                  <a:tcPr/>
                </a:tc>
                <a:tc hMerge="1">
                  <a:txBody>
                    <a:bodyPr/>
                    <a:lstStyle/>
                    <a:p>
                      <a:pPr algn="ctr"/>
                      <a:endParaRPr lang="en-US" sz="2400" b="1" dirty="0">
                        <a:solidFill>
                          <a:srgbClr val="C00000"/>
                        </a:solidFill>
                      </a:endParaRPr>
                    </a:p>
                  </a:txBody>
                  <a:tcPr/>
                </a:tc>
                <a:tc>
                  <a:txBody>
                    <a:bodyPr/>
                    <a:lstStyle/>
                    <a:p>
                      <a:pPr algn="ctr"/>
                      <a:r>
                        <a:rPr lang="en-US" sz="2400" b="1" dirty="0" smtClean="0">
                          <a:solidFill>
                            <a:srgbClr val="C00000"/>
                          </a:solidFill>
                        </a:rPr>
                        <a:t>70</a:t>
                      </a:r>
                      <a:endParaRPr lang="en-US" sz="2400" b="1" dirty="0">
                        <a:solidFill>
                          <a:srgbClr val="C00000"/>
                        </a:solidFill>
                      </a:endParaRPr>
                    </a:p>
                  </a:txBody>
                  <a:tcPr anchor="ctr"/>
                </a:tc>
              </a:tr>
            </a:tbl>
          </a:graphicData>
        </a:graphic>
      </p:graphicFrame>
      <p:sp>
        <p:nvSpPr>
          <p:cNvPr id="7" name="Title 5"/>
          <p:cNvSpPr txBox="1">
            <a:spLocks/>
          </p:cNvSpPr>
          <p:nvPr/>
        </p:nvSpPr>
        <p:spPr>
          <a:xfrm>
            <a:off x="1295400" y="533400"/>
            <a:ext cx="7315200" cy="533400"/>
          </a:xfrm>
          <a:prstGeom prst="rect">
            <a:avLst/>
          </a:prstGeom>
        </p:spPr>
        <p:txBody>
          <a:bodyPr vert="horz" lIns="91440" tIns="45720" rIns="91440" bIns="45720" rtlCol="0" anchor="t">
            <a:normAutofit fontScale="77500" lnSpcReduction="20000"/>
          </a:bodyPr>
          <a:lstStyle/>
          <a:p>
            <a:pPr algn="ctr" defTabSz="457200">
              <a:spcBef>
                <a:spcPct val="0"/>
              </a:spcBef>
              <a:defRPr/>
            </a:pPr>
            <a:r>
              <a:rPr lang="en-IN" sz="3600" b="1" dirty="0" smtClean="0">
                <a:solidFill>
                  <a:srgbClr val="2B05CB"/>
                </a:solidFill>
              </a:rPr>
              <a:t>COURSE  STRUCTURE (THEORY) Cont…</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IN" sz="3600" b="0" i="0" u="none" strike="noStrike" kern="1200" cap="none" spc="0" normalizeH="0" baseline="0" noProof="0" dirty="0">
              <a:ln>
                <a:noFill/>
              </a:ln>
              <a:solidFill>
                <a:srgbClr val="2B05CB"/>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67600" cy="609600"/>
          </a:xfrm>
        </p:spPr>
        <p:txBody>
          <a:bodyPr>
            <a:normAutofit/>
          </a:bodyPr>
          <a:lstStyle/>
          <a:p>
            <a:r>
              <a:rPr lang="en-IN" sz="3200" b="1" dirty="0" smtClean="0">
                <a:solidFill>
                  <a:srgbClr val="2B05CB"/>
                </a:solidFill>
              </a:rPr>
              <a:t>COURSE  STRUCTURE (PRACTICAL)</a:t>
            </a:r>
            <a:endParaRPr lang="en-US" sz="3200" b="1" dirty="0">
              <a:solidFill>
                <a:srgbClr val="2B05CB"/>
              </a:solidFill>
              <a:latin typeface="+mn-lt"/>
            </a:endParaRPr>
          </a:p>
        </p:txBody>
      </p:sp>
      <p:sp>
        <p:nvSpPr>
          <p:cNvPr id="3" name="Content Placeholder 2"/>
          <p:cNvSpPr>
            <a:spLocks noGrp="1"/>
          </p:cNvSpPr>
          <p:nvPr>
            <p:ph idx="1"/>
          </p:nvPr>
        </p:nvSpPr>
        <p:spPr>
          <a:xfrm>
            <a:off x="609600" y="1447800"/>
            <a:ext cx="8018859" cy="5029200"/>
          </a:xfrm>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5" name="Content Placeholder 4"/>
          <p:cNvGraphicFramePr>
            <a:graphicFrameLocks/>
          </p:cNvGraphicFramePr>
          <p:nvPr/>
        </p:nvGraphicFramePr>
        <p:xfrm>
          <a:off x="533401" y="1165017"/>
          <a:ext cx="8610599" cy="5692983"/>
        </p:xfrm>
        <a:graphic>
          <a:graphicData uri="http://schemas.openxmlformats.org/drawingml/2006/table">
            <a:tbl>
              <a:tblPr firstRow="1" bandRow="1">
                <a:tableStyleId>{5C22544A-7EE6-4342-B048-85BDC9FD1C3A}</a:tableStyleId>
              </a:tblPr>
              <a:tblGrid>
                <a:gridCol w="1143000"/>
                <a:gridCol w="5463736"/>
                <a:gridCol w="2003863"/>
              </a:tblGrid>
              <a:tr h="956815">
                <a:tc>
                  <a:txBody>
                    <a:bodyPr/>
                    <a:lstStyle/>
                    <a:p>
                      <a:pPr algn="ctr"/>
                      <a:r>
                        <a:rPr lang="en-US" sz="2400" dirty="0" smtClean="0"/>
                        <a:t>S. No.</a:t>
                      </a:r>
                      <a:endParaRPr lang="en-US" sz="2400" dirty="0"/>
                    </a:p>
                  </a:txBody>
                  <a:tcPr anchor="ctr"/>
                </a:tc>
                <a:tc>
                  <a:txBody>
                    <a:bodyPr/>
                    <a:lstStyle/>
                    <a:p>
                      <a:pPr algn="ctr"/>
                      <a:r>
                        <a:rPr lang="en-US" sz="2400" dirty="0" smtClean="0"/>
                        <a:t>PRACTICAL</a:t>
                      </a:r>
                      <a:endParaRPr lang="en-US" sz="2400" dirty="0"/>
                    </a:p>
                  </a:txBody>
                  <a:tcPr anchor="ctr"/>
                </a:tc>
                <a:tc>
                  <a:txBody>
                    <a:bodyPr/>
                    <a:lstStyle/>
                    <a:p>
                      <a:pPr algn="ctr"/>
                      <a:r>
                        <a:rPr lang="en-US" sz="2400" dirty="0" smtClean="0"/>
                        <a:t>MARKS</a:t>
                      </a:r>
                      <a:endParaRPr lang="en-US" sz="2400" dirty="0"/>
                    </a:p>
                  </a:txBody>
                  <a:tcPr anchor="ctr"/>
                </a:tc>
              </a:tr>
              <a:tr h="697020">
                <a:tc>
                  <a:txBody>
                    <a:bodyPr/>
                    <a:lstStyle/>
                    <a:p>
                      <a:r>
                        <a:rPr lang="en-US" sz="3200" dirty="0" smtClean="0">
                          <a:solidFill>
                            <a:srgbClr val="002060"/>
                          </a:solidFill>
                        </a:rPr>
                        <a:t>1</a:t>
                      </a:r>
                      <a:endParaRPr lang="en-US" sz="3200" dirty="0">
                        <a:solidFill>
                          <a:srgbClr val="002060"/>
                        </a:solidFill>
                      </a:endParaRPr>
                    </a:p>
                  </a:txBody>
                  <a:tcPr/>
                </a:tc>
                <a:tc>
                  <a:txBody>
                    <a:bodyPr/>
                    <a:lstStyle/>
                    <a:p>
                      <a:r>
                        <a:rPr lang="en-US" sz="3200" kern="1200" dirty="0" smtClean="0">
                          <a:solidFill>
                            <a:srgbClr val="002060"/>
                          </a:solidFill>
                          <a:latin typeface="+mn-lt"/>
                          <a:ea typeface="+mn-ea"/>
                          <a:cs typeface="+mn-cs"/>
                        </a:rPr>
                        <a:t>Volumetric Analysis</a:t>
                      </a:r>
                      <a:endParaRPr lang="en-US" sz="3200" dirty="0">
                        <a:solidFill>
                          <a:srgbClr val="002060"/>
                        </a:solidFill>
                      </a:endParaRPr>
                    </a:p>
                  </a:txBody>
                  <a:tcPr/>
                </a:tc>
                <a:tc>
                  <a:txBody>
                    <a:bodyPr/>
                    <a:lstStyle/>
                    <a:p>
                      <a:pPr algn="ctr"/>
                      <a:r>
                        <a:rPr lang="en-US" sz="3200" dirty="0" smtClean="0">
                          <a:solidFill>
                            <a:srgbClr val="002060"/>
                          </a:solidFill>
                        </a:rPr>
                        <a:t>8</a:t>
                      </a:r>
                      <a:endParaRPr lang="en-US" sz="3200" dirty="0">
                        <a:solidFill>
                          <a:srgbClr val="002060"/>
                        </a:solidFill>
                      </a:endParaRPr>
                    </a:p>
                  </a:txBody>
                  <a:tcPr/>
                </a:tc>
              </a:tr>
              <a:tr h="697020">
                <a:tc>
                  <a:txBody>
                    <a:bodyPr/>
                    <a:lstStyle/>
                    <a:p>
                      <a:r>
                        <a:rPr lang="en-US" sz="3200" dirty="0" smtClean="0">
                          <a:solidFill>
                            <a:srgbClr val="002060"/>
                          </a:solidFill>
                        </a:rPr>
                        <a:t>2</a:t>
                      </a:r>
                      <a:endParaRPr lang="en-US" sz="3200" dirty="0">
                        <a:solidFill>
                          <a:srgbClr val="002060"/>
                        </a:solidFill>
                      </a:endParaRPr>
                    </a:p>
                  </a:txBody>
                  <a:tcPr/>
                </a:tc>
                <a:tc>
                  <a:txBody>
                    <a:bodyPr/>
                    <a:lstStyle/>
                    <a:p>
                      <a:r>
                        <a:rPr lang="en-US" sz="3200" kern="1200" dirty="0" smtClean="0">
                          <a:solidFill>
                            <a:srgbClr val="002060"/>
                          </a:solidFill>
                          <a:latin typeface="+mn-lt"/>
                          <a:ea typeface="+mn-ea"/>
                          <a:cs typeface="+mn-cs"/>
                        </a:rPr>
                        <a:t>Salt</a:t>
                      </a:r>
                      <a:r>
                        <a:rPr lang="en-US" sz="3200" kern="1200" baseline="0" dirty="0" smtClean="0">
                          <a:solidFill>
                            <a:srgbClr val="002060"/>
                          </a:solidFill>
                          <a:latin typeface="+mn-lt"/>
                          <a:ea typeface="+mn-ea"/>
                          <a:cs typeface="+mn-cs"/>
                        </a:rPr>
                        <a:t> </a:t>
                      </a:r>
                      <a:r>
                        <a:rPr lang="en-US" sz="3200" kern="1200" dirty="0" smtClean="0">
                          <a:solidFill>
                            <a:srgbClr val="002060"/>
                          </a:solidFill>
                          <a:latin typeface="+mn-lt"/>
                          <a:ea typeface="+mn-ea"/>
                          <a:cs typeface="+mn-cs"/>
                        </a:rPr>
                        <a:t> Analysis</a:t>
                      </a:r>
                      <a:endParaRPr lang="en-US" sz="3200" u="sng" dirty="0">
                        <a:solidFill>
                          <a:srgbClr val="002060"/>
                        </a:solidFill>
                      </a:endParaRPr>
                    </a:p>
                  </a:txBody>
                  <a:tcPr/>
                </a:tc>
                <a:tc>
                  <a:txBody>
                    <a:bodyPr/>
                    <a:lstStyle/>
                    <a:p>
                      <a:pPr algn="ctr"/>
                      <a:r>
                        <a:rPr lang="en-US" sz="3200" u="none" dirty="0" smtClean="0">
                          <a:solidFill>
                            <a:srgbClr val="002060"/>
                          </a:solidFill>
                        </a:rPr>
                        <a:t>8</a:t>
                      </a:r>
                      <a:endParaRPr lang="en-US" sz="3200" u="none" dirty="0">
                        <a:solidFill>
                          <a:srgbClr val="002060"/>
                        </a:solidFill>
                      </a:endParaRPr>
                    </a:p>
                  </a:txBody>
                  <a:tcPr/>
                </a:tc>
              </a:tr>
              <a:tr h="784015">
                <a:tc>
                  <a:txBody>
                    <a:bodyPr/>
                    <a:lstStyle/>
                    <a:p>
                      <a:r>
                        <a:rPr lang="en-US" sz="3200" dirty="0" smtClean="0">
                          <a:solidFill>
                            <a:srgbClr val="002060"/>
                          </a:solidFill>
                        </a:rPr>
                        <a:t>3</a:t>
                      </a:r>
                      <a:endParaRPr lang="en-US" sz="3200" dirty="0">
                        <a:solidFill>
                          <a:srgbClr val="002060"/>
                        </a:solidFill>
                      </a:endParaRPr>
                    </a:p>
                  </a:txBody>
                  <a:tcPr>
                    <a:solidFill>
                      <a:schemeClr val="accent3">
                        <a:lumMod val="20000"/>
                        <a:lumOff val="80000"/>
                      </a:schemeClr>
                    </a:solidFill>
                  </a:tcPr>
                </a:tc>
                <a:tc>
                  <a:txBody>
                    <a:bodyPr/>
                    <a:lstStyle/>
                    <a:p>
                      <a:r>
                        <a:rPr lang="en-US" sz="3200" smtClean="0">
                          <a:solidFill>
                            <a:srgbClr val="002060"/>
                          </a:solidFill>
                        </a:rPr>
                        <a:t>Content</a:t>
                      </a:r>
                      <a:r>
                        <a:rPr lang="en-US" sz="3200" baseline="0" smtClean="0">
                          <a:solidFill>
                            <a:srgbClr val="002060"/>
                          </a:solidFill>
                        </a:rPr>
                        <a:t> based</a:t>
                      </a:r>
                      <a:r>
                        <a:rPr lang="en-US" sz="3200" smtClean="0">
                          <a:solidFill>
                            <a:srgbClr val="002060"/>
                          </a:solidFill>
                        </a:rPr>
                        <a:t> </a:t>
                      </a:r>
                      <a:r>
                        <a:rPr lang="en-US" sz="3200" dirty="0" smtClean="0">
                          <a:solidFill>
                            <a:srgbClr val="002060"/>
                          </a:solidFill>
                        </a:rPr>
                        <a:t>Experiment</a:t>
                      </a:r>
                      <a:endParaRPr lang="en-US" sz="3200" dirty="0">
                        <a:solidFill>
                          <a:srgbClr val="002060"/>
                        </a:solidFill>
                      </a:endParaRPr>
                    </a:p>
                  </a:txBody>
                  <a:tcPr>
                    <a:solidFill>
                      <a:schemeClr val="accent3">
                        <a:lumMod val="20000"/>
                        <a:lumOff val="80000"/>
                      </a:schemeClr>
                    </a:solidFill>
                  </a:tcPr>
                </a:tc>
                <a:tc>
                  <a:txBody>
                    <a:bodyPr/>
                    <a:lstStyle/>
                    <a:p>
                      <a:pPr algn="ctr"/>
                      <a:r>
                        <a:rPr lang="en-US" sz="3200" dirty="0" smtClean="0">
                          <a:solidFill>
                            <a:srgbClr val="002060"/>
                          </a:solidFill>
                        </a:rPr>
                        <a:t>6</a:t>
                      </a:r>
                      <a:endParaRPr lang="en-US" sz="3200" dirty="0">
                        <a:solidFill>
                          <a:srgbClr val="002060"/>
                        </a:solidFill>
                      </a:endParaRPr>
                    </a:p>
                  </a:txBody>
                  <a:tcPr>
                    <a:solidFill>
                      <a:schemeClr val="accent3">
                        <a:lumMod val="20000"/>
                        <a:lumOff val="80000"/>
                      </a:schemeClr>
                    </a:solidFill>
                  </a:tcPr>
                </a:tc>
              </a:tr>
              <a:tr h="784015">
                <a:tc>
                  <a:txBody>
                    <a:bodyPr/>
                    <a:lstStyle/>
                    <a:p>
                      <a:r>
                        <a:rPr lang="en-US" sz="3200" dirty="0" smtClean="0">
                          <a:solidFill>
                            <a:srgbClr val="002060"/>
                          </a:solidFill>
                        </a:rPr>
                        <a:t>4</a:t>
                      </a:r>
                      <a:endParaRPr lang="en-US" sz="3200" dirty="0">
                        <a:solidFill>
                          <a:srgbClr val="002060"/>
                        </a:solidFill>
                      </a:endParaRPr>
                    </a:p>
                  </a:txBody>
                  <a:tcPr/>
                </a:tc>
                <a:tc>
                  <a:txBody>
                    <a:bodyPr/>
                    <a:lstStyle/>
                    <a:p>
                      <a:r>
                        <a:rPr lang="en-US" sz="3200" dirty="0" smtClean="0">
                          <a:solidFill>
                            <a:srgbClr val="002060"/>
                          </a:solidFill>
                        </a:rPr>
                        <a:t>Project Work</a:t>
                      </a:r>
                      <a:endParaRPr lang="en-US" sz="3200" dirty="0">
                        <a:solidFill>
                          <a:srgbClr val="002060"/>
                        </a:solidFill>
                      </a:endParaRPr>
                    </a:p>
                  </a:txBody>
                  <a:tcPr/>
                </a:tc>
                <a:tc>
                  <a:txBody>
                    <a:bodyPr/>
                    <a:lstStyle/>
                    <a:p>
                      <a:pPr algn="ctr"/>
                      <a:r>
                        <a:rPr lang="en-US" sz="3200" dirty="0" smtClean="0">
                          <a:solidFill>
                            <a:srgbClr val="002060"/>
                          </a:solidFill>
                        </a:rPr>
                        <a:t>4</a:t>
                      </a:r>
                      <a:endParaRPr lang="en-US" sz="3200" dirty="0">
                        <a:solidFill>
                          <a:srgbClr val="002060"/>
                        </a:solidFill>
                      </a:endParaRPr>
                    </a:p>
                  </a:txBody>
                  <a:tcPr/>
                </a:tc>
              </a:tr>
              <a:tr h="784015">
                <a:tc>
                  <a:txBody>
                    <a:bodyPr/>
                    <a:lstStyle/>
                    <a:p>
                      <a:r>
                        <a:rPr lang="en-US" sz="3200" dirty="0" smtClean="0">
                          <a:solidFill>
                            <a:srgbClr val="002060"/>
                          </a:solidFill>
                        </a:rPr>
                        <a:t>5</a:t>
                      </a:r>
                      <a:endParaRPr lang="en-US" sz="3200" dirty="0">
                        <a:solidFill>
                          <a:srgbClr val="00206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2060"/>
                          </a:solidFill>
                        </a:rPr>
                        <a:t>Class Record</a:t>
                      </a:r>
                      <a:r>
                        <a:rPr lang="en-US" sz="3200" baseline="0" dirty="0" smtClean="0">
                          <a:solidFill>
                            <a:srgbClr val="002060"/>
                          </a:solidFill>
                        </a:rPr>
                        <a:t> </a:t>
                      </a:r>
                      <a:r>
                        <a:rPr lang="en-US" sz="3200" dirty="0" smtClean="0">
                          <a:solidFill>
                            <a:srgbClr val="002060"/>
                          </a:solidFill>
                        </a:rPr>
                        <a:t>+ Viva</a:t>
                      </a:r>
                    </a:p>
                    <a:p>
                      <a:endParaRPr lang="en-US" sz="3200" dirty="0">
                        <a:solidFill>
                          <a:srgbClr val="002060"/>
                        </a:solidFill>
                      </a:endParaRPr>
                    </a:p>
                  </a:txBody>
                  <a:tcPr/>
                </a:tc>
                <a:tc>
                  <a:txBody>
                    <a:bodyPr/>
                    <a:lstStyle/>
                    <a:p>
                      <a:pPr algn="ctr"/>
                      <a:r>
                        <a:rPr lang="en-US" sz="3200" dirty="0" smtClean="0">
                          <a:solidFill>
                            <a:srgbClr val="002060"/>
                          </a:solidFill>
                        </a:rPr>
                        <a:t>4</a:t>
                      </a:r>
                      <a:endParaRPr lang="en-US" sz="3200" dirty="0">
                        <a:solidFill>
                          <a:srgbClr val="002060"/>
                        </a:solidFill>
                      </a:endParaRPr>
                    </a:p>
                  </a:txBody>
                  <a:tcPr/>
                </a:tc>
              </a:tr>
              <a:tr h="707298">
                <a:tc gridSpan="2">
                  <a:txBody>
                    <a:bodyPr/>
                    <a:lstStyle/>
                    <a:p>
                      <a:pPr algn="ctr"/>
                      <a:r>
                        <a:rPr lang="en-US" sz="3200" b="1" dirty="0" smtClean="0">
                          <a:solidFill>
                            <a:srgbClr val="002060"/>
                          </a:solidFill>
                        </a:rPr>
                        <a:t>Total</a:t>
                      </a:r>
                      <a:endParaRPr lang="en-US" sz="3200" b="1" dirty="0">
                        <a:solidFill>
                          <a:srgbClr val="002060"/>
                        </a:solidFill>
                      </a:endParaRPr>
                    </a:p>
                  </a:txBody>
                  <a:tcPr/>
                </a:tc>
                <a:tc hMerge="1">
                  <a:txBody>
                    <a:bodyPr/>
                    <a:lstStyle/>
                    <a:p>
                      <a:pPr algn="ctr"/>
                      <a:endParaRPr lang="en-US" sz="2400" b="1" dirty="0">
                        <a:solidFill>
                          <a:srgbClr val="C00000"/>
                        </a:solidFill>
                      </a:endParaRPr>
                    </a:p>
                  </a:txBody>
                  <a:tcPr/>
                </a:tc>
                <a:tc>
                  <a:txBody>
                    <a:bodyPr/>
                    <a:lstStyle/>
                    <a:p>
                      <a:pPr algn="ctr"/>
                      <a:r>
                        <a:rPr lang="en-US" sz="3200" b="1" dirty="0" smtClean="0">
                          <a:solidFill>
                            <a:srgbClr val="002060"/>
                          </a:solidFill>
                        </a:rPr>
                        <a:t>30</a:t>
                      </a:r>
                      <a:endParaRPr lang="en-US" sz="3200" b="1"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11957</TotalTime>
  <Words>528</Words>
  <Application>Microsoft Office PowerPoint</Application>
  <PresentationFormat>On-screen Show (4:3)</PresentationFormat>
  <Paragraphs>169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SYLLABUS </vt:lpstr>
      <vt:lpstr>CONTENTS</vt:lpstr>
      <vt:lpstr>INTRODUCTION</vt:lpstr>
      <vt:lpstr>Text Books</vt:lpstr>
      <vt:lpstr>LINK WITH CLASS 9 &amp; 10</vt:lpstr>
      <vt:lpstr>Slide 6</vt:lpstr>
      <vt:lpstr>Slide 7</vt:lpstr>
      <vt:lpstr>Slide 8</vt:lpstr>
      <vt:lpstr>COURSE  STRUCTURE (PRACTICAL)</vt:lpstr>
      <vt:lpstr>Investigatory Project </vt:lpstr>
      <vt:lpstr>QUESTION PAPER PATTERN</vt:lpstr>
      <vt:lpstr>SAMPLE PAPER</vt:lpstr>
      <vt:lpstr>Reference Books Comprehensive  Chemistry XI Pradeep’s New course Chemistry XI Modern ABC of  Chemistry XI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ARJUN</dc:creator>
  <cp:lastModifiedBy>Administrator</cp:lastModifiedBy>
  <cp:revision>769</cp:revision>
  <dcterms:created xsi:type="dcterms:W3CDTF">2006-08-16T00:00:00Z</dcterms:created>
  <dcterms:modified xsi:type="dcterms:W3CDTF">2016-12-02T09:15:57Z</dcterms:modified>
</cp:coreProperties>
</file>